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6858000" cx="12192000"/>
  <p:notesSz cx="6797675" cy="9926625"/>
  <p:embeddedFontLst>
    <p:embeddedFont>
      <p:font typeface="Roboto"/>
      <p:regular r:id="rId34"/>
      <p:bold r:id="rId35"/>
      <p:italic r:id="rId36"/>
      <p:boldItalic r:id="rId37"/>
    </p:embeddedFont>
    <p:embeddedFont>
      <p:font typeface="Arial Narrow"/>
      <p:regular r:id="rId38"/>
      <p:bold r:id="rId39"/>
      <p:italic r:id="rId40"/>
      <p:boldItalic r:id="rId41"/>
    </p:embeddedFont>
    <p:embeddedFont>
      <p:font typeface="Open Sans"/>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840">
          <p15:clr>
            <a:srgbClr val="A4A3A4"/>
          </p15:clr>
        </p15:guide>
        <p15:guide id="2" orient="horz" pos="2160">
          <p15:clr>
            <a:srgbClr val="A4A3A4"/>
          </p15:clr>
        </p15:guide>
      </p15:sldGuideLst>
    </p:ext>
    <p:ext uri="{2D200454-40CA-4A62-9FC3-DE9A4176ACB9}">
      <p15:notesGuideLst>
        <p15:guide id="1" orient="horz" pos="3127">
          <p15:clr>
            <a:srgbClr val="A4A3A4"/>
          </p15:clr>
        </p15:guide>
        <p15:guide id="2" pos="2141">
          <p15:clr>
            <a:srgbClr val="A4A3A4"/>
          </p15:clr>
        </p15:guide>
      </p15:notesGuideLst>
    </p:ext>
    <p:ext uri="http://customooxmlschemas.google.com/">
      <go:slidesCustomData xmlns:go="http://customooxmlschemas.google.com/" r:id="rId46" roundtripDataSignature="AMtx7mh/uQ+y6iQ/M2POKnGM2vNZHNeoW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E454C6E-AB14-442E-9FE8-F31901BF9ECF}">
  <a:tblStyle styleId="{BE454C6E-AB14-442E-9FE8-F31901BF9ECF}"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5B4FD510-87B8-4950-ABAE-05B4874AC11B}" styleName="Table_1">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840"/>
        <p:guide pos="2160" orient="horz"/>
      </p:guideLst>
    </p:cSldViewPr>
  </p:slideViewPr>
  <p:notesViewPr>
    <p:cSldViewPr snapToGrid="0">
      <p:cViewPr varScale="1">
        <p:scale>
          <a:sx n="100" d="100"/>
          <a:sy n="100" d="100"/>
        </p:scale>
        <p:origin x="0" y="0"/>
      </p:cViewPr>
      <p:guideLst>
        <p:guide pos="3127" orient="horz"/>
        <p:guide pos="2141"/>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font" Target="fonts/ArialNarrow-italic.fntdata"/><Relationship Id="rId20" Type="http://schemas.openxmlformats.org/officeDocument/2006/relationships/slide" Target="slides/slide14.xml"/><Relationship Id="rId42" Type="http://schemas.openxmlformats.org/officeDocument/2006/relationships/font" Target="fonts/OpenSans-regular.fntdata"/><Relationship Id="rId41" Type="http://schemas.openxmlformats.org/officeDocument/2006/relationships/font" Target="fonts/ArialNarrow-boldItalic.fntdata"/><Relationship Id="rId22" Type="http://schemas.openxmlformats.org/officeDocument/2006/relationships/slide" Target="slides/slide16.xml"/><Relationship Id="rId44" Type="http://schemas.openxmlformats.org/officeDocument/2006/relationships/font" Target="fonts/OpenSans-italic.fntdata"/><Relationship Id="rId21" Type="http://schemas.openxmlformats.org/officeDocument/2006/relationships/slide" Target="slides/slide15.xml"/><Relationship Id="rId43" Type="http://schemas.openxmlformats.org/officeDocument/2006/relationships/font" Target="fonts/OpenSans-bold.fntdata"/><Relationship Id="rId24" Type="http://schemas.openxmlformats.org/officeDocument/2006/relationships/slide" Target="slides/slide18.xml"/><Relationship Id="rId46" Type="http://customschemas.google.com/relationships/presentationmetadata" Target="metadata"/><Relationship Id="rId23" Type="http://schemas.openxmlformats.org/officeDocument/2006/relationships/slide" Target="slides/slide17.xml"/><Relationship Id="rId45" Type="http://schemas.openxmlformats.org/officeDocument/2006/relationships/font" Target="fonts/OpenSa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bold.fntdata"/><Relationship Id="rId12" Type="http://schemas.openxmlformats.org/officeDocument/2006/relationships/slide" Target="slides/slide6.xml"/><Relationship Id="rId34" Type="http://schemas.openxmlformats.org/officeDocument/2006/relationships/font" Target="fonts/Roboto-regular.fntdata"/><Relationship Id="rId15" Type="http://schemas.openxmlformats.org/officeDocument/2006/relationships/slide" Target="slides/slide9.xml"/><Relationship Id="rId37" Type="http://schemas.openxmlformats.org/officeDocument/2006/relationships/font" Target="fonts/Roboto-boldItalic.fntdata"/><Relationship Id="rId14" Type="http://schemas.openxmlformats.org/officeDocument/2006/relationships/slide" Target="slides/slide8.xml"/><Relationship Id="rId36" Type="http://schemas.openxmlformats.org/officeDocument/2006/relationships/font" Target="fonts/Roboto-italic.fntdata"/><Relationship Id="rId17" Type="http://schemas.openxmlformats.org/officeDocument/2006/relationships/slide" Target="slides/slide11.xml"/><Relationship Id="rId39" Type="http://schemas.openxmlformats.org/officeDocument/2006/relationships/font" Target="fonts/ArialNarrow-bold.fntdata"/><Relationship Id="rId16" Type="http://schemas.openxmlformats.org/officeDocument/2006/relationships/slide" Target="slides/slide10.xml"/><Relationship Id="rId38" Type="http://schemas.openxmlformats.org/officeDocument/2006/relationships/font" Target="fonts/ArialNarrow-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2"/>
            <a:ext cx="2946400" cy="496889"/>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49689" y="2"/>
            <a:ext cx="2946400" cy="496889"/>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79452" y="4714877"/>
            <a:ext cx="5438775" cy="44672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428164"/>
            <a:ext cx="2946400" cy="496888"/>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49689" y="9428164"/>
            <a:ext cx="2946400" cy="496888"/>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P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1:notes"/>
          <p:cNvSpPr txBox="1"/>
          <p:nvPr>
            <p:ph idx="1" type="body"/>
          </p:nvPr>
        </p:nvSpPr>
        <p:spPr>
          <a:xfrm>
            <a:off x="679452" y="4714877"/>
            <a:ext cx="5438775" cy="44672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 name="Google Shape;81;p1: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f72ab71c4f_2_60:notes"/>
          <p:cNvSpPr txBox="1"/>
          <p:nvPr>
            <p:ph idx="1" type="body"/>
          </p:nvPr>
        </p:nvSpPr>
        <p:spPr>
          <a:xfrm>
            <a:off x="679452" y="4714877"/>
            <a:ext cx="5438700" cy="4467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 name="Google Shape;157;gf72ab71c4f_2_60: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f72ab71c4f_2_16: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gf72ab71c4f_2_16:notes"/>
          <p:cNvSpPr txBox="1"/>
          <p:nvPr>
            <p:ph idx="1" type="body"/>
          </p:nvPr>
        </p:nvSpPr>
        <p:spPr>
          <a:xfrm>
            <a:off x="679452" y="4714877"/>
            <a:ext cx="5438700" cy="4467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gf72ab71c4f_2_16:notes"/>
          <p:cNvSpPr txBox="1"/>
          <p:nvPr>
            <p:ph idx="12" type="sldNum"/>
          </p:nvPr>
        </p:nvSpPr>
        <p:spPr>
          <a:xfrm>
            <a:off x="3849689" y="9428164"/>
            <a:ext cx="29463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f72ab71c4f_2_24: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gf72ab71c4f_2_24:notes"/>
          <p:cNvSpPr txBox="1"/>
          <p:nvPr>
            <p:ph idx="1" type="body"/>
          </p:nvPr>
        </p:nvSpPr>
        <p:spPr>
          <a:xfrm>
            <a:off x="679452" y="4714877"/>
            <a:ext cx="5438700" cy="4467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 name="Google Shape;176;gf72ab71c4f_2_24:notes"/>
          <p:cNvSpPr txBox="1"/>
          <p:nvPr>
            <p:ph idx="12" type="sldNum"/>
          </p:nvPr>
        </p:nvSpPr>
        <p:spPr>
          <a:xfrm>
            <a:off x="3849689" y="9428164"/>
            <a:ext cx="29463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f72ab71c4f_2_32: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 name="Google Shape;184;gf72ab71c4f_2_32:notes"/>
          <p:cNvSpPr txBox="1"/>
          <p:nvPr>
            <p:ph idx="1" type="body"/>
          </p:nvPr>
        </p:nvSpPr>
        <p:spPr>
          <a:xfrm>
            <a:off x="679452" y="4714877"/>
            <a:ext cx="5438700" cy="4467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5" name="Google Shape;185;gf72ab71c4f_2_32:notes"/>
          <p:cNvSpPr txBox="1"/>
          <p:nvPr>
            <p:ph idx="12" type="sldNum"/>
          </p:nvPr>
        </p:nvSpPr>
        <p:spPr>
          <a:xfrm>
            <a:off x="3849689" y="9428164"/>
            <a:ext cx="29463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f72ab71c4f_2_40: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 name="Google Shape;193;gf72ab71c4f_2_40:notes"/>
          <p:cNvSpPr txBox="1"/>
          <p:nvPr>
            <p:ph idx="1" type="body"/>
          </p:nvPr>
        </p:nvSpPr>
        <p:spPr>
          <a:xfrm>
            <a:off x="679452" y="4714877"/>
            <a:ext cx="5438700" cy="4467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4" name="Google Shape;194;gf72ab71c4f_2_40:notes"/>
          <p:cNvSpPr txBox="1"/>
          <p:nvPr>
            <p:ph idx="12" type="sldNum"/>
          </p:nvPr>
        </p:nvSpPr>
        <p:spPr>
          <a:xfrm>
            <a:off x="3849689" y="9428164"/>
            <a:ext cx="29463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6cc2c06f3b_1_36:notes"/>
          <p:cNvSpPr txBox="1"/>
          <p:nvPr>
            <p:ph idx="1" type="body"/>
          </p:nvPr>
        </p:nvSpPr>
        <p:spPr>
          <a:xfrm>
            <a:off x="679452" y="4714877"/>
            <a:ext cx="5438775" cy="44672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2" name="Google Shape;202;g6cc2c06f3b_1_36: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0:notes"/>
          <p:cNvSpPr txBox="1"/>
          <p:nvPr>
            <p:ph idx="1" type="body"/>
          </p:nvPr>
        </p:nvSpPr>
        <p:spPr>
          <a:xfrm>
            <a:off x="679452" y="4714877"/>
            <a:ext cx="5438775" cy="44672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9" name="Google Shape;209;p10: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f35fbdcb38_0_3: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 name="Google Shape;217;gf35fbdcb38_0_3:notes"/>
          <p:cNvSpPr txBox="1"/>
          <p:nvPr>
            <p:ph idx="1" type="body"/>
          </p:nvPr>
        </p:nvSpPr>
        <p:spPr>
          <a:xfrm>
            <a:off x="679452" y="4714877"/>
            <a:ext cx="5438700" cy="4467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8" name="Google Shape;218;gf35fbdcb38_0_3:notes"/>
          <p:cNvSpPr txBox="1"/>
          <p:nvPr>
            <p:ph idx="12" type="sldNum"/>
          </p:nvPr>
        </p:nvSpPr>
        <p:spPr>
          <a:xfrm>
            <a:off x="3849689" y="9428164"/>
            <a:ext cx="29463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P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f35fbdcb38_0_9: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gf35fbdcb38_0_9:notes"/>
          <p:cNvSpPr txBox="1"/>
          <p:nvPr>
            <p:ph idx="1" type="body"/>
          </p:nvPr>
        </p:nvSpPr>
        <p:spPr>
          <a:xfrm>
            <a:off x="679452" y="4714877"/>
            <a:ext cx="5438700" cy="4467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5" name="Google Shape;225;gf35fbdcb38_0_9:notes"/>
          <p:cNvSpPr txBox="1"/>
          <p:nvPr>
            <p:ph idx="12" type="sldNum"/>
          </p:nvPr>
        </p:nvSpPr>
        <p:spPr>
          <a:xfrm>
            <a:off x="3849689" y="9428164"/>
            <a:ext cx="29463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PE"/>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f35fbdcb38_0_15: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gf35fbdcb38_0_15:notes"/>
          <p:cNvSpPr txBox="1"/>
          <p:nvPr>
            <p:ph idx="1" type="body"/>
          </p:nvPr>
        </p:nvSpPr>
        <p:spPr>
          <a:xfrm>
            <a:off x="679452" y="4714877"/>
            <a:ext cx="5438700" cy="4467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2" name="Google Shape;232;gf35fbdcb38_0_15:notes"/>
          <p:cNvSpPr txBox="1"/>
          <p:nvPr>
            <p:ph idx="12" type="sldNum"/>
          </p:nvPr>
        </p:nvSpPr>
        <p:spPr>
          <a:xfrm>
            <a:off x="3849689" y="9428164"/>
            <a:ext cx="29463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P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f35fbdcb38_0_325: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 name="Google Shape;88;gf35fbdcb38_0_325:notes"/>
          <p:cNvSpPr txBox="1"/>
          <p:nvPr>
            <p:ph idx="1" type="body"/>
          </p:nvPr>
        </p:nvSpPr>
        <p:spPr>
          <a:xfrm>
            <a:off x="679452" y="4714877"/>
            <a:ext cx="5438700" cy="4467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 name="Google Shape;89;gf35fbdcb38_0_325:notes"/>
          <p:cNvSpPr txBox="1"/>
          <p:nvPr>
            <p:ph idx="12" type="sldNum"/>
          </p:nvPr>
        </p:nvSpPr>
        <p:spPr>
          <a:xfrm>
            <a:off x="3849689" y="9428164"/>
            <a:ext cx="29463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PE"/>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f35fbdcb38_0_354: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 name="Google Shape;238;gf35fbdcb38_0_354:notes"/>
          <p:cNvSpPr txBox="1"/>
          <p:nvPr>
            <p:ph idx="1" type="body"/>
          </p:nvPr>
        </p:nvSpPr>
        <p:spPr>
          <a:xfrm>
            <a:off x="679452" y="4714877"/>
            <a:ext cx="5438700" cy="4467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9" name="Google Shape;239;gf35fbdcb38_0_354:notes"/>
          <p:cNvSpPr txBox="1"/>
          <p:nvPr>
            <p:ph idx="12" type="sldNum"/>
          </p:nvPr>
        </p:nvSpPr>
        <p:spPr>
          <a:xfrm>
            <a:off x="3849689" y="9428164"/>
            <a:ext cx="29463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f35fbdcb38_0_39: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 name="Google Shape;244;gf35fbdcb38_0_39:notes"/>
          <p:cNvSpPr txBox="1"/>
          <p:nvPr>
            <p:ph idx="1" type="body"/>
          </p:nvPr>
        </p:nvSpPr>
        <p:spPr>
          <a:xfrm>
            <a:off x="679452" y="4714877"/>
            <a:ext cx="5438700" cy="4467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5" name="Google Shape;245;gf35fbdcb38_0_39:notes"/>
          <p:cNvSpPr txBox="1"/>
          <p:nvPr>
            <p:ph idx="12" type="sldNum"/>
          </p:nvPr>
        </p:nvSpPr>
        <p:spPr>
          <a:xfrm>
            <a:off x="3849689" y="9428164"/>
            <a:ext cx="29463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P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f35fbdcb38_0_360: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gf35fbdcb38_0_360:notes"/>
          <p:cNvSpPr txBox="1"/>
          <p:nvPr>
            <p:ph idx="1" type="body"/>
          </p:nvPr>
        </p:nvSpPr>
        <p:spPr>
          <a:xfrm>
            <a:off x="679452" y="4714877"/>
            <a:ext cx="5438700" cy="4467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2" name="Google Shape;252;gf35fbdcb38_0_360:notes"/>
          <p:cNvSpPr txBox="1"/>
          <p:nvPr>
            <p:ph idx="12" type="sldNum"/>
          </p:nvPr>
        </p:nvSpPr>
        <p:spPr>
          <a:xfrm>
            <a:off x="3849689" y="9428164"/>
            <a:ext cx="29463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P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f72ab71c4f_0_8: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gf72ab71c4f_0_8:notes"/>
          <p:cNvSpPr txBox="1"/>
          <p:nvPr>
            <p:ph idx="1" type="body"/>
          </p:nvPr>
        </p:nvSpPr>
        <p:spPr>
          <a:xfrm>
            <a:off x="679452" y="4714877"/>
            <a:ext cx="5438700" cy="4467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9" name="Google Shape;259;gf72ab71c4f_0_8:notes"/>
          <p:cNvSpPr txBox="1"/>
          <p:nvPr>
            <p:ph idx="12" type="sldNum"/>
          </p:nvPr>
        </p:nvSpPr>
        <p:spPr>
          <a:xfrm>
            <a:off x="3849689" y="9428164"/>
            <a:ext cx="29463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P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f72ab71c4f_0_14: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gf72ab71c4f_0_14:notes"/>
          <p:cNvSpPr txBox="1"/>
          <p:nvPr>
            <p:ph idx="1" type="body"/>
          </p:nvPr>
        </p:nvSpPr>
        <p:spPr>
          <a:xfrm>
            <a:off x="679452" y="4714877"/>
            <a:ext cx="5438700" cy="4467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6" name="Google Shape;266;gf72ab71c4f_0_14:notes"/>
          <p:cNvSpPr txBox="1"/>
          <p:nvPr>
            <p:ph idx="12" type="sldNum"/>
          </p:nvPr>
        </p:nvSpPr>
        <p:spPr>
          <a:xfrm>
            <a:off x="3849689" y="9428164"/>
            <a:ext cx="29463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PE"/>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f35fbdcb38_0_366: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gf35fbdcb38_0_366:notes"/>
          <p:cNvSpPr txBox="1"/>
          <p:nvPr>
            <p:ph idx="1" type="body"/>
          </p:nvPr>
        </p:nvSpPr>
        <p:spPr>
          <a:xfrm>
            <a:off x="679452" y="4714877"/>
            <a:ext cx="5438700" cy="4467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2" name="Google Shape;272;gf35fbdcb38_0_366:notes"/>
          <p:cNvSpPr txBox="1"/>
          <p:nvPr>
            <p:ph idx="12" type="sldNum"/>
          </p:nvPr>
        </p:nvSpPr>
        <p:spPr>
          <a:xfrm>
            <a:off x="3849689" y="9428164"/>
            <a:ext cx="29463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PE"/>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f72ab71c4f_0_23: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gf72ab71c4f_0_23:notes"/>
          <p:cNvSpPr txBox="1"/>
          <p:nvPr>
            <p:ph idx="1" type="body"/>
          </p:nvPr>
        </p:nvSpPr>
        <p:spPr>
          <a:xfrm>
            <a:off x="679452" y="4714877"/>
            <a:ext cx="5438700" cy="4467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9" name="Google Shape;279;gf72ab71c4f_0_23:notes"/>
          <p:cNvSpPr txBox="1"/>
          <p:nvPr>
            <p:ph idx="12" type="sldNum"/>
          </p:nvPr>
        </p:nvSpPr>
        <p:spPr>
          <a:xfrm>
            <a:off x="3849689" y="9428164"/>
            <a:ext cx="29463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PE"/>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f72ab71c4f_2_80:notes"/>
          <p:cNvSpPr txBox="1"/>
          <p:nvPr>
            <p:ph idx="1" type="body"/>
          </p:nvPr>
        </p:nvSpPr>
        <p:spPr>
          <a:xfrm>
            <a:off x="679452" y="4714877"/>
            <a:ext cx="5438700" cy="4467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5" name="Google Shape;285;gf72ab71c4f_2_80: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f35fbdcb38_0_348: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gf35fbdcb38_0_348:notes"/>
          <p:cNvSpPr txBox="1"/>
          <p:nvPr>
            <p:ph idx="1" type="body"/>
          </p:nvPr>
        </p:nvSpPr>
        <p:spPr>
          <a:xfrm>
            <a:off x="679452" y="4714877"/>
            <a:ext cx="5438700" cy="4467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 name="Google Shape;106;gf35fbdcb38_0_348:notes"/>
          <p:cNvSpPr txBox="1"/>
          <p:nvPr>
            <p:ph idx="12" type="sldNum"/>
          </p:nvPr>
        </p:nvSpPr>
        <p:spPr>
          <a:xfrm>
            <a:off x="3849689" y="9428164"/>
            <a:ext cx="29463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P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6:notes"/>
          <p:cNvSpPr txBox="1"/>
          <p:nvPr>
            <p:ph idx="1" type="body"/>
          </p:nvPr>
        </p:nvSpPr>
        <p:spPr>
          <a:xfrm>
            <a:off x="679452" y="4714877"/>
            <a:ext cx="5438775" cy="44672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 name="Google Shape;111;p6: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3:notes"/>
          <p:cNvSpPr txBox="1"/>
          <p:nvPr>
            <p:ph idx="1" type="body"/>
          </p:nvPr>
        </p:nvSpPr>
        <p:spPr>
          <a:xfrm>
            <a:off x="679452" y="4714877"/>
            <a:ext cx="5438775" cy="44672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 name="Google Shape;119;p3: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6cc2c06f3b_1_0:notes"/>
          <p:cNvSpPr txBox="1"/>
          <p:nvPr>
            <p:ph idx="1" type="body"/>
          </p:nvPr>
        </p:nvSpPr>
        <p:spPr>
          <a:xfrm>
            <a:off x="679452" y="4714877"/>
            <a:ext cx="5438775" cy="44672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 name="Google Shape;126;g6cc2c06f3b_1_0: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6cc2c06f3b_1_19:notes"/>
          <p:cNvSpPr txBox="1"/>
          <p:nvPr>
            <p:ph idx="1" type="body"/>
          </p:nvPr>
        </p:nvSpPr>
        <p:spPr>
          <a:xfrm>
            <a:off x="679452" y="4714877"/>
            <a:ext cx="5438775" cy="44672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 name="Google Shape;133;g6cc2c06f3b_1_19: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8:notes"/>
          <p:cNvSpPr txBox="1"/>
          <p:nvPr>
            <p:ph idx="1" type="body"/>
          </p:nvPr>
        </p:nvSpPr>
        <p:spPr>
          <a:xfrm>
            <a:off x="679452" y="4714877"/>
            <a:ext cx="5438775" cy="44672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 name="Google Shape;141;p8: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f72ab71c4f_2_66:notes"/>
          <p:cNvSpPr txBox="1"/>
          <p:nvPr>
            <p:ph idx="1" type="body"/>
          </p:nvPr>
        </p:nvSpPr>
        <p:spPr>
          <a:xfrm>
            <a:off x="679452" y="4714877"/>
            <a:ext cx="5438700" cy="4467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 name="Google Shape;148;gf72ab71c4f_2_66: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8" name="Shape 18"/>
        <p:cNvGrpSpPr/>
        <p:nvPr/>
      </p:nvGrpSpPr>
      <p:grpSpPr>
        <a:xfrm>
          <a:off x="0" y="0"/>
          <a:ext cx="0" cy="0"/>
          <a:chOff x="0" y="0"/>
          <a:chExt cx="0" cy="0"/>
        </a:xfrm>
      </p:grpSpPr>
      <p:sp>
        <p:nvSpPr>
          <p:cNvPr id="19" name="Google Shape;19;p17"/>
          <p:cNvSpPr/>
          <p:nvPr/>
        </p:nvSpPr>
        <p:spPr>
          <a:xfrm>
            <a:off x="0" y="2857496"/>
            <a:ext cx="12192000" cy="1643074"/>
          </a:xfrm>
          <a:prstGeom prst="rect">
            <a:avLst/>
          </a:prstGeom>
          <a:solidFill>
            <a:srgbClr val="144722">
              <a:alpha val="6784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 name="Google Shape;20;p17"/>
          <p:cNvSpPr txBox="1"/>
          <p:nvPr>
            <p:ph type="ctrTitle"/>
          </p:nvPr>
        </p:nvSpPr>
        <p:spPr>
          <a:xfrm>
            <a:off x="971587" y="2857496"/>
            <a:ext cx="10363200" cy="164307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lt1"/>
              </a:buClr>
              <a:buSzPts val="2800"/>
              <a:buFont typeface="Open Sans"/>
              <a:buNone/>
              <a:defRPr sz="2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7"/>
          <p:cNvSpPr txBox="1"/>
          <p:nvPr>
            <p:ph idx="1" type="subTitle"/>
          </p:nvPr>
        </p:nvSpPr>
        <p:spPr>
          <a:xfrm>
            <a:off x="1885987" y="4572008"/>
            <a:ext cx="8534400" cy="1579549"/>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480"/>
              </a:spcBef>
              <a:spcAft>
                <a:spcPts val="0"/>
              </a:spcAft>
              <a:buClr>
                <a:srgbClr val="3F3F3F"/>
              </a:buClr>
              <a:buSzPts val="2400"/>
              <a:buNone/>
              <a:defRPr sz="2400">
                <a:solidFill>
                  <a:srgbClr val="3F3F3F"/>
                </a:solidFill>
              </a:defRPr>
            </a:lvl1pPr>
            <a:lvl2pPr lvl="1" algn="ctr">
              <a:lnSpc>
                <a:spcPct val="100000"/>
              </a:lnSpc>
              <a:spcBef>
                <a:spcPts val="480"/>
              </a:spcBef>
              <a:spcAft>
                <a:spcPts val="0"/>
              </a:spcAft>
              <a:buClr>
                <a:srgbClr val="888888"/>
              </a:buClr>
              <a:buSzPts val="2400"/>
              <a:buNone/>
              <a:defRPr>
                <a:solidFill>
                  <a:srgbClr val="888888"/>
                </a:solidFill>
              </a:defRPr>
            </a:lvl2pPr>
            <a:lvl3pPr lvl="2" algn="ctr">
              <a:lnSpc>
                <a:spcPct val="100000"/>
              </a:lnSpc>
              <a:spcBef>
                <a:spcPts val="400"/>
              </a:spcBef>
              <a:spcAft>
                <a:spcPts val="0"/>
              </a:spcAft>
              <a:buClr>
                <a:srgbClr val="888888"/>
              </a:buClr>
              <a:buSzPts val="2000"/>
              <a:buNone/>
              <a:defRPr>
                <a:solidFill>
                  <a:srgbClr val="888888"/>
                </a:solidFill>
              </a:defRPr>
            </a:lvl3pPr>
            <a:lvl4pPr lvl="3" algn="ctr">
              <a:lnSpc>
                <a:spcPct val="100000"/>
              </a:lnSpc>
              <a:spcBef>
                <a:spcPts val="360"/>
              </a:spcBef>
              <a:spcAft>
                <a:spcPts val="0"/>
              </a:spcAft>
              <a:buClr>
                <a:srgbClr val="888888"/>
              </a:buClr>
              <a:buSzPts val="1800"/>
              <a:buNone/>
              <a:defRPr>
                <a:solidFill>
                  <a:srgbClr val="888888"/>
                </a:solidFill>
              </a:defRPr>
            </a:lvl4pPr>
            <a:lvl5pPr lvl="4" algn="ctr">
              <a:lnSpc>
                <a:spcPct val="100000"/>
              </a:lnSpc>
              <a:spcBef>
                <a:spcPts val="360"/>
              </a:spcBef>
              <a:spcAft>
                <a:spcPts val="0"/>
              </a:spcAft>
              <a:buClr>
                <a:srgbClr val="888888"/>
              </a:buClr>
              <a:buSzPts val="18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22" name="Google Shape;22;p17"/>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3" name="Google Shape;23;p17"/>
          <p:cNvPicPr preferRelativeResize="0"/>
          <p:nvPr/>
        </p:nvPicPr>
        <p:blipFill rotWithShape="1">
          <a:blip r:embed="rId2">
            <a:alphaModFix/>
          </a:blip>
          <a:srcRect b="0" l="0" r="0" t="0"/>
          <a:stretch/>
        </p:blipFill>
        <p:spPr>
          <a:xfrm>
            <a:off x="3795971" y="404664"/>
            <a:ext cx="4600058" cy="165232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69" name="Shape 69"/>
        <p:cNvGrpSpPr/>
        <p:nvPr/>
      </p:nvGrpSpPr>
      <p:grpSpPr>
        <a:xfrm>
          <a:off x="0" y="0"/>
          <a:ext cx="0" cy="0"/>
          <a:chOff x="0" y="0"/>
          <a:chExt cx="0" cy="0"/>
        </a:xfrm>
      </p:grpSpPr>
      <p:sp>
        <p:nvSpPr>
          <p:cNvPr id="70" name="Google Shape;70;p27"/>
          <p:cNvSpPr txBox="1"/>
          <p:nvPr>
            <p:ph type="title"/>
          </p:nvPr>
        </p:nvSpPr>
        <p:spPr>
          <a:xfrm rot="5400000">
            <a:off x="7566075" y="2109838"/>
            <a:ext cx="5289451" cy="27432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D43118"/>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7"/>
          <p:cNvSpPr txBox="1"/>
          <p:nvPr>
            <p:ph idx="1" type="body"/>
          </p:nvPr>
        </p:nvSpPr>
        <p:spPr>
          <a:xfrm rot="5400000">
            <a:off x="2014078" y="-495758"/>
            <a:ext cx="5217443" cy="80264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2" name="Google Shape;72;p27"/>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7"/>
          <p:cNvSpPr txBox="1"/>
          <p:nvPr>
            <p:ph idx="12" type="sldNum"/>
          </p:nvPr>
        </p:nvSpPr>
        <p:spPr>
          <a:xfrm>
            <a:off x="11410123" y="6453337"/>
            <a:ext cx="781877" cy="268139"/>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spTree>
      <p:nvGrpSpPr>
        <p:cNvPr id="74" name="Shape 74"/>
        <p:cNvGrpSpPr/>
        <p:nvPr/>
      </p:nvGrpSpPr>
      <p:grpSpPr>
        <a:xfrm>
          <a:off x="0" y="0"/>
          <a:ext cx="0" cy="0"/>
          <a:chOff x="0" y="0"/>
          <a:chExt cx="0" cy="0"/>
        </a:xfrm>
      </p:grpSpPr>
      <p:sp>
        <p:nvSpPr>
          <p:cNvPr id="75" name="Google Shape;75;gf72ab71c4f_2_375"/>
          <p:cNvSpPr/>
          <p:nvPr/>
        </p:nvSpPr>
        <p:spPr>
          <a:xfrm>
            <a:off x="0" y="0"/>
            <a:ext cx="12192000" cy="6858000"/>
          </a:xfrm>
          <a:prstGeom prst="rect">
            <a:avLst/>
          </a:prstGeom>
          <a:solidFill>
            <a:srgbClr val="E2736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gf72ab71c4f_2_375"/>
          <p:cNvSpPr/>
          <p:nvPr/>
        </p:nvSpPr>
        <p:spPr>
          <a:xfrm>
            <a:off x="736100" y="826000"/>
            <a:ext cx="3881100" cy="5205900"/>
          </a:xfrm>
          <a:prstGeom prst="rect">
            <a:avLst/>
          </a:prstGeom>
          <a:noFill/>
          <a:ln cap="flat" cmpd="sng" w="152400">
            <a:solidFill>
              <a:srgbClr val="37474F"/>
            </a:solidFill>
            <a:prstDash val="solid"/>
            <a:miter lim="8000"/>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gf72ab71c4f_2_375"/>
          <p:cNvSpPr txBox="1"/>
          <p:nvPr>
            <p:ph type="title"/>
          </p:nvPr>
        </p:nvSpPr>
        <p:spPr>
          <a:xfrm>
            <a:off x="1195033" y="1318400"/>
            <a:ext cx="8490300" cy="42213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FFFFFF"/>
              </a:buClr>
              <a:buSzPts val="5600"/>
              <a:buNone/>
              <a:defRPr sz="5600">
                <a:solidFill>
                  <a:srgbClr val="FFFFFF"/>
                </a:solidFill>
              </a:defRPr>
            </a:lvl1pPr>
            <a:lvl2pPr lvl="1" algn="l">
              <a:lnSpc>
                <a:spcPct val="100000"/>
              </a:lnSpc>
              <a:spcBef>
                <a:spcPts val="0"/>
              </a:spcBef>
              <a:spcAft>
                <a:spcPts val="0"/>
              </a:spcAft>
              <a:buClr>
                <a:srgbClr val="FFFFFF"/>
              </a:buClr>
              <a:buSzPts val="5600"/>
              <a:buNone/>
              <a:defRPr sz="5600">
                <a:solidFill>
                  <a:srgbClr val="FFFFFF"/>
                </a:solidFill>
              </a:defRPr>
            </a:lvl2pPr>
            <a:lvl3pPr lvl="2" algn="l">
              <a:lnSpc>
                <a:spcPct val="100000"/>
              </a:lnSpc>
              <a:spcBef>
                <a:spcPts val="0"/>
              </a:spcBef>
              <a:spcAft>
                <a:spcPts val="0"/>
              </a:spcAft>
              <a:buClr>
                <a:srgbClr val="FFFFFF"/>
              </a:buClr>
              <a:buSzPts val="5600"/>
              <a:buNone/>
              <a:defRPr sz="5600">
                <a:solidFill>
                  <a:srgbClr val="FFFFFF"/>
                </a:solidFill>
              </a:defRPr>
            </a:lvl3pPr>
            <a:lvl4pPr lvl="3" algn="l">
              <a:lnSpc>
                <a:spcPct val="100000"/>
              </a:lnSpc>
              <a:spcBef>
                <a:spcPts val="0"/>
              </a:spcBef>
              <a:spcAft>
                <a:spcPts val="0"/>
              </a:spcAft>
              <a:buClr>
                <a:srgbClr val="FFFFFF"/>
              </a:buClr>
              <a:buSzPts val="5600"/>
              <a:buNone/>
              <a:defRPr sz="5600">
                <a:solidFill>
                  <a:srgbClr val="FFFFFF"/>
                </a:solidFill>
              </a:defRPr>
            </a:lvl4pPr>
            <a:lvl5pPr lvl="4" algn="l">
              <a:lnSpc>
                <a:spcPct val="100000"/>
              </a:lnSpc>
              <a:spcBef>
                <a:spcPts val="0"/>
              </a:spcBef>
              <a:spcAft>
                <a:spcPts val="0"/>
              </a:spcAft>
              <a:buClr>
                <a:srgbClr val="FFFFFF"/>
              </a:buClr>
              <a:buSzPts val="5600"/>
              <a:buNone/>
              <a:defRPr sz="5600">
                <a:solidFill>
                  <a:srgbClr val="FFFFFF"/>
                </a:solidFill>
              </a:defRPr>
            </a:lvl5pPr>
            <a:lvl6pPr lvl="5" algn="l">
              <a:lnSpc>
                <a:spcPct val="100000"/>
              </a:lnSpc>
              <a:spcBef>
                <a:spcPts val="0"/>
              </a:spcBef>
              <a:spcAft>
                <a:spcPts val="0"/>
              </a:spcAft>
              <a:buClr>
                <a:srgbClr val="FFFFFF"/>
              </a:buClr>
              <a:buSzPts val="5600"/>
              <a:buNone/>
              <a:defRPr sz="5600">
                <a:solidFill>
                  <a:srgbClr val="FFFFFF"/>
                </a:solidFill>
              </a:defRPr>
            </a:lvl6pPr>
            <a:lvl7pPr lvl="6" algn="l">
              <a:lnSpc>
                <a:spcPct val="100000"/>
              </a:lnSpc>
              <a:spcBef>
                <a:spcPts val="0"/>
              </a:spcBef>
              <a:spcAft>
                <a:spcPts val="0"/>
              </a:spcAft>
              <a:buClr>
                <a:srgbClr val="FFFFFF"/>
              </a:buClr>
              <a:buSzPts val="5600"/>
              <a:buNone/>
              <a:defRPr sz="5600">
                <a:solidFill>
                  <a:srgbClr val="FFFFFF"/>
                </a:solidFill>
              </a:defRPr>
            </a:lvl7pPr>
            <a:lvl8pPr lvl="7" algn="l">
              <a:lnSpc>
                <a:spcPct val="100000"/>
              </a:lnSpc>
              <a:spcBef>
                <a:spcPts val="0"/>
              </a:spcBef>
              <a:spcAft>
                <a:spcPts val="0"/>
              </a:spcAft>
              <a:buClr>
                <a:srgbClr val="FFFFFF"/>
              </a:buClr>
              <a:buSzPts val="5600"/>
              <a:buNone/>
              <a:defRPr sz="5600">
                <a:solidFill>
                  <a:srgbClr val="FFFFFF"/>
                </a:solidFill>
              </a:defRPr>
            </a:lvl8pPr>
            <a:lvl9pPr lvl="8" algn="l">
              <a:lnSpc>
                <a:spcPct val="100000"/>
              </a:lnSpc>
              <a:spcBef>
                <a:spcPts val="0"/>
              </a:spcBef>
              <a:spcAft>
                <a:spcPts val="0"/>
              </a:spcAft>
              <a:buClr>
                <a:srgbClr val="FFFFFF"/>
              </a:buClr>
              <a:buSzPts val="5600"/>
              <a:buNone/>
              <a:defRPr sz="5600">
                <a:solidFill>
                  <a:srgbClr val="FFFFFF"/>
                </a:solidFill>
              </a:defRPr>
            </a:lvl9pPr>
          </a:lstStyle>
          <a:p/>
        </p:txBody>
      </p:sp>
      <p:sp>
        <p:nvSpPr>
          <p:cNvPr id="78" name="Google Shape;78;gf72ab71c4f_2_375"/>
          <p:cNvSpPr txBox="1"/>
          <p:nvPr>
            <p:ph idx="12" type="sldNum"/>
          </p:nvPr>
        </p:nvSpPr>
        <p:spPr>
          <a:xfrm>
            <a:off x="11296610" y="6217622"/>
            <a:ext cx="731700" cy="5247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3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400"/>
              <a:buFont typeface="Arial"/>
              <a:buNone/>
              <a:defRPr b="0" i="0" sz="13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400"/>
              <a:buFont typeface="Arial"/>
              <a:buNone/>
              <a:defRPr b="0" i="0" sz="13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400"/>
              <a:buFont typeface="Arial"/>
              <a:buNone/>
              <a:defRPr b="0" i="0" sz="13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400"/>
              <a:buFont typeface="Arial"/>
              <a:buNone/>
              <a:defRPr b="0" i="0" sz="13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400"/>
              <a:buFont typeface="Arial"/>
              <a:buNone/>
              <a:defRPr b="0" i="0" sz="13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400"/>
              <a:buFont typeface="Arial"/>
              <a:buNone/>
              <a:defRPr b="0" i="0" sz="13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400"/>
              <a:buFont typeface="Arial"/>
              <a:buNone/>
              <a:defRPr b="0" i="0" sz="13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400"/>
              <a:buFont typeface="Arial"/>
              <a:buNone/>
              <a:defRPr b="0" i="0" sz="13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24" name="Shape 24"/>
        <p:cNvGrpSpPr/>
        <p:nvPr/>
      </p:nvGrpSpPr>
      <p:grpSpPr>
        <a:xfrm>
          <a:off x="0" y="0"/>
          <a:ext cx="0" cy="0"/>
          <a:chOff x="0" y="0"/>
          <a:chExt cx="0" cy="0"/>
        </a:xfrm>
      </p:grpSpPr>
      <p:sp>
        <p:nvSpPr>
          <p:cNvPr id="25" name="Google Shape;25;p23"/>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3"/>
          <p:cNvSpPr txBox="1"/>
          <p:nvPr>
            <p:ph idx="12" type="sldNum"/>
          </p:nvPr>
        </p:nvSpPr>
        <p:spPr>
          <a:xfrm>
            <a:off x="11376587" y="6453337"/>
            <a:ext cx="781877" cy="268139"/>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
    <p:bg>
      <p:bgPr>
        <a:solidFill>
          <a:srgbClr val="FFFFFF"/>
        </a:solidFill>
      </p:bgPr>
    </p:bg>
    <p:spTree>
      <p:nvGrpSpPr>
        <p:cNvPr id="27" name="Shape 27"/>
        <p:cNvGrpSpPr/>
        <p:nvPr/>
      </p:nvGrpSpPr>
      <p:grpSpPr>
        <a:xfrm>
          <a:off x="0" y="0"/>
          <a:ext cx="0" cy="0"/>
          <a:chOff x="0" y="0"/>
          <a:chExt cx="0" cy="0"/>
        </a:xfrm>
      </p:grpSpPr>
      <p:sp>
        <p:nvSpPr>
          <p:cNvPr id="28" name="Google Shape;28;gf72ab71c4f_2_223"/>
          <p:cNvSpPr/>
          <p:nvPr/>
        </p:nvSpPr>
        <p:spPr>
          <a:xfrm>
            <a:off x="0" y="0"/>
            <a:ext cx="12192000" cy="6858000"/>
          </a:xfrm>
          <a:prstGeom prst="rect">
            <a:avLst/>
          </a:prstGeom>
          <a:solidFill>
            <a:srgbClr val="E2736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gf72ab71c4f_2_223"/>
          <p:cNvSpPr/>
          <p:nvPr/>
        </p:nvSpPr>
        <p:spPr>
          <a:xfrm rot="-5400000">
            <a:off x="5335533" y="1200"/>
            <a:ext cx="6858000" cy="6855600"/>
          </a:xfrm>
          <a:prstGeom prst="rtTriangle">
            <a:avLst/>
          </a:prstGeom>
          <a:solidFill>
            <a:srgbClr val="FFFFFF">
              <a:alpha val="43529"/>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gf72ab71c4f_2_223"/>
          <p:cNvSpPr txBox="1"/>
          <p:nvPr>
            <p:ph type="title"/>
          </p:nvPr>
        </p:nvSpPr>
        <p:spPr>
          <a:xfrm>
            <a:off x="443100" y="1462499"/>
            <a:ext cx="5785500" cy="39333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2800"/>
              <a:buNone/>
              <a:defRPr b="1" sz="4800">
                <a:solidFill>
                  <a:srgbClr val="FFFFFF"/>
                </a:solidFill>
              </a:defRPr>
            </a:lvl1pPr>
            <a:lvl2pPr lvl="1" algn="l">
              <a:lnSpc>
                <a:spcPct val="100000"/>
              </a:lnSpc>
              <a:spcBef>
                <a:spcPts val="0"/>
              </a:spcBef>
              <a:spcAft>
                <a:spcPts val="0"/>
              </a:spcAft>
              <a:buSzPts val="1400"/>
              <a:buNone/>
              <a:defRPr b="1" sz="4800">
                <a:solidFill>
                  <a:srgbClr val="FFFFFF"/>
                </a:solidFill>
              </a:defRPr>
            </a:lvl2pPr>
            <a:lvl3pPr lvl="2" algn="l">
              <a:lnSpc>
                <a:spcPct val="100000"/>
              </a:lnSpc>
              <a:spcBef>
                <a:spcPts val="0"/>
              </a:spcBef>
              <a:spcAft>
                <a:spcPts val="0"/>
              </a:spcAft>
              <a:buSzPts val="1400"/>
              <a:buNone/>
              <a:defRPr b="1" sz="4800">
                <a:solidFill>
                  <a:srgbClr val="FFFFFF"/>
                </a:solidFill>
              </a:defRPr>
            </a:lvl3pPr>
            <a:lvl4pPr lvl="3" algn="l">
              <a:lnSpc>
                <a:spcPct val="100000"/>
              </a:lnSpc>
              <a:spcBef>
                <a:spcPts val="0"/>
              </a:spcBef>
              <a:spcAft>
                <a:spcPts val="0"/>
              </a:spcAft>
              <a:buSzPts val="1400"/>
              <a:buNone/>
              <a:defRPr b="1" sz="4800">
                <a:solidFill>
                  <a:srgbClr val="FFFFFF"/>
                </a:solidFill>
              </a:defRPr>
            </a:lvl4pPr>
            <a:lvl5pPr lvl="4" algn="l">
              <a:lnSpc>
                <a:spcPct val="100000"/>
              </a:lnSpc>
              <a:spcBef>
                <a:spcPts val="0"/>
              </a:spcBef>
              <a:spcAft>
                <a:spcPts val="0"/>
              </a:spcAft>
              <a:buSzPts val="1400"/>
              <a:buNone/>
              <a:defRPr b="1" sz="4800">
                <a:solidFill>
                  <a:srgbClr val="FFFFFF"/>
                </a:solidFill>
              </a:defRPr>
            </a:lvl5pPr>
            <a:lvl6pPr lvl="5" algn="l">
              <a:lnSpc>
                <a:spcPct val="100000"/>
              </a:lnSpc>
              <a:spcBef>
                <a:spcPts val="0"/>
              </a:spcBef>
              <a:spcAft>
                <a:spcPts val="0"/>
              </a:spcAft>
              <a:buSzPts val="1400"/>
              <a:buNone/>
              <a:defRPr b="1" sz="4800">
                <a:solidFill>
                  <a:srgbClr val="FFFFFF"/>
                </a:solidFill>
              </a:defRPr>
            </a:lvl6pPr>
            <a:lvl7pPr lvl="6" algn="l">
              <a:lnSpc>
                <a:spcPct val="100000"/>
              </a:lnSpc>
              <a:spcBef>
                <a:spcPts val="0"/>
              </a:spcBef>
              <a:spcAft>
                <a:spcPts val="0"/>
              </a:spcAft>
              <a:buSzPts val="1400"/>
              <a:buNone/>
              <a:defRPr b="1" sz="4800">
                <a:solidFill>
                  <a:srgbClr val="FFFFFF"/>
                </a:solidFill>
              </a:defRPr>
            </a:lvl7pPr>
            <a:lvl8pPr lvl="7" algn="l">
              <a:lnSpc>
                <a:spcPct val="100000"/>
              </a:lnSpc>
              <a:spcBef>
                <a:spcPts val="0"/>
              </a:spcBef>
              <a:spcAft>
                <a:spcPts val="0"/>
              </a:spcAft>
              <a:buSzPts val="1400"/>
              <a:buNone/>
              <a:defRPr b="1" sz="4800">
                <a:solidFill>
                  <a:srgbClr val="FFFFFF"/>
                </a:solidFill>
              </a:defRPr>
            </a:lvl8pPr>
            <a:lvl9pPr lvl="8" algn="l">
              <a:lnSpc>
                <a:spcPct val="100000"/>
              </a:lnSpc>
              <a:spcBef>
                <a:spcPts val="0"/>
              </a:spcBef>
              <a:spcAft>
                <a:spcPts val="0"/>
              </a:spcAft>
              <a:buSzPts val="1400"/>
              <a:buNone/>
              <a:defRPr b="1" sz="4800">
                <a:solidFill>
                  <a:srgbClr val="FFFFFF"/>
                </a:solidFill>
              </a:defRPr>
            </a:lvl9pPr>
          </a:lstStyle>
          <a:p/>
        </p:txBody>
      </p:sp>
      <p:sp>
        <p:nvSpPr>
          <p:cNvPr id="31" name="Google Shape;31;gf72ab71c4f_2_223"/>
          <p:cNvSpPr txBox="1"/>
          <p:nvPr>
            <p:ph idx="12" type="sldNum"/>
          </p:nvPr>
        </p:nvSpPr>
        <p:spPr>
          <a:xfrm>
            <a:off x="11296610" y="6217622"/>
            <a:ext cx="731700" cy="5247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3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400"/>
              <a:buFont typeface="Arial"/>
              <a:buNone/>
              <a:defRPr b="0" i="0" sz="13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400"/>
              <a:buFont typeface="Arial"/>
              <a:buNone/>
              <a:defRPr b="0" i="0" sz="13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400"/>
              <a:buFont typeface="Arial"/>
              <a:buNone/>
              <a:defRPr b="0" i="0" sz="13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400"/>
              <a:buFont typeface="Arial"/>
              <a:buNone/>
              <a:defRPr b="0" i="0" sz="13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400"/>
              <a:buFont typeface="Arial"/>
              <a:buNone/>
              <a:defRPr b="0" i="0" sz="13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400"/>
              <a:buFont typeface="Arial"/>
              <a:buNone/>
              <a:defRPr b="0" i="0" sz="13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400"/>
              <a:buFont typeface="Arial"/>
              <a:buNone/>
              <a:defRPr b="0" i="0" sz="13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400"/>
              <a:buFont typeface="Arial"/>
              <a:buNone/>
              <a:defRPr b="0" i="0" sz="13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p:cSld name="1_Sólo el título">
    <p:spTree>
      <p:nvGrpSpPr>
        <p:cNvPr id="32" name="Shape 32"/>
        <p:cNvGrpSpPr/>
        <p:nvPr/>
      </p:nvGrpSpPr>
      <p:grpSpPr>
        <a:xfrm>
          <a:off x="0" y="0"/>
          <a:ext cx="0" cy="0"/>
          <a:chOff x="0" y="0"/>
          <a:chExt cx="0" cy="0"/>
        </a:xfrm>
      </p:grpSpPr>
      <p:sp>
        <p:nvSpPr>
          <p:cNvPr id="33" name="Google Shape;33;p9"/>
          <p:cNvSpPr txBox="1"/>
          <p:nvPr>
            <p:ph type="title"/>
          </p:nvPr>
        </p:nvSpPr>
        <p:spPr>
          <a:xfrm>
            <a:off x="431371" y="903858"/>
            <a:ext cx="11329259" cy="580926"/>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D43118"/>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9"/>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9"/>
          <p:cNvSpPr txBox="1"/>
          <p:nvPr>
            <p:ph idx="12" type="sldNum"/>
          </p:nvPr>
        </p:nvSpPr>
        <p:spPr>
          <a:xfrm>
            <a:off x="11376587" y="6453337"/>
            <a:ext cx="781877" cy="268139"/>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PE"/>
              <a:t>‹#›</a:t>
            </a:fld>
            <a:endParaRPr/>
          </a:p>
        </p:txBody>
      </p:sp>
      <p:sp>
        <p:nvSpPr>
          <p:cNvPr id="36" name="Google Shape;36;p9"/>
          <p:cNvSpPr txBox="1"/>
          <p:nvPr>
            <p:ph idx="1" type="body"/>
          </p:nvPr>
        </p:nvSpPr>
        <p:spPr>
          <a:xfrm>
            <a:off x="609599" y="1600201"/>
            <a:ext cx="10920153" cy="4525963"/>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37" name="Shape 37"/>
        <p:cNvGrpSpPr/>
        <p:nvPr/>
      </p:nvGrpSpPr>
      <p:grpSpPr>
        <a:xfrm>
          <a:off x="0" y="0"/>
          <a:ext cx="0" cy="0"/>
          <a:chOff x="0" y="0"/>
          <a:chExt cx="0" cy="0"/>
        </a:xfrm>
      </p:grpSpPr>
      <p:sp>
        <p:nvSpPr>
          <p:cNvPr id="38" name="Google Shape;38;p28"/>
          <p:cNvSpPr/>
          <p:nvPr/>
        </p:nvSpPr>
        <p:spPr>
          <a:xfrm>
            <a:off x="666712" y="4429132"/>
            <a:ext cx="11715832" cy="1285884"/>
          </a:xfrm>
          <a:prstGeom prst="rect">
            <a:avLst/>
          </a:prstGeom>
          <a:solidFill>
            <a:srgbClr val="D43118">
              <a:alpha val="674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 name="Google Shape;39;p28"/>
          <p:cNvSpPr txBox="1"/>
          <p:nvPr>
            <p:ph type="title"/>
          </p:nvPr>
        </p:nvSpPr>
        <p:spPr>
          <a:xfrm>
            <a:off x="963084" y="4572008"/>
            <a:ext cx="10363200" cy="1000132"/>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1"/>
              </a:buClr>
              <a:buSzPts val="2800"/>
              <a:buFont typeface="Open Sans"/>
              <a:buNone/>
              <a:defRPr b="1" sz="280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28"/>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3F3F3F"/>
              </a:buClr>
              <a:buSzPts val="2000"/>
              <a:buNone/>
              <a:defRPr sz="2000">
                <a:solidFill>
                  <a:srgbClr val="3F3F3F"/>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41" name="Google Shape;41;p28"/>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8"/>
          <p:cNvSpPr txBox="1"/>
          <p:nvPr>
            <p:ph idx="12" type="sldNum"/>
          </p:nvPr>
        </p:nvSpPr>
        <p:spPr>
          <a:xfrm>
            <a:off x="11376587" y="6453337"/>
            <a:ext cx="781877" cy="268139"/>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3" name="Shape 43"/>
        <p:cNvGrpSpPr/>
        <p:nvPr/>
      </p:nvGrpSpPr>
      <p:grpSpPr>
        <a:xfrm>
          <a:off x="0" y="0"/>
          <a:ext cx="0" cy="0"/>
          <a:chOff x="0" y="0"/>
          <a:chExt cx="0" cy="0"/>
        </a:xfrm>
      </p:grpSpPr>
      <p:sp>
        <p:nvSpPr>
          <p:cNvPr id="44" name="Google Shape;44;p21"/>
          <p:cNvSpPr txBox="1"/>
          <p:nvPr>
            <p:ph type="title"/>
          </p:nvPr>
        </p:nvSpPr>
        <p:spPr>
          <a:xfrm>
            <a:off x="431371" y="903858"/>
            <a:ext cx="11329259" cy="580926"/>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D43118"/>
              </a:buClr>
              <a:buSzPts val="2800"/>
              <a:buFont typeface="Open San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21"/>
          <p:cNvSpPr txBox="1"/>
          <p:nvPr>
            <p:ph idx="1" type="body"/>
          </p:nvPr>
        </p:nvSpPr>
        <p:spPr>
          <a:xfrm>
            <a:off x="609600" y="1535113"/>
            <a:ext cx="5386917"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20"/>
              </a:spcBef>
              <a:spcAft>
                <a:spcPts val="0"/>
              </a:spcAft>
              <a:buClr>
                <a:schemeClr val="dk1"/>
              </a:buClr>
              <a:buSzPts val="2100"/>
              <a:buNone/>
              <a:defRPr b="1" sz="21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6" name="Google Shape;46;p21"/>
          <p:cNvSpPr txBox="1"/>
          <p:nvPr>
            <p:ph idx="2" type="body"/>
          </p:nvPr>
        </p:nvSpPr>
        <p:spPr>
          <a:xfrm>
            <a:off x="609600" y="2174875"/>
            <a:ext cx="5386917"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7" name="Google Shape;47;p21"/>
          <p:cNvSpPr txBox="1"/>
          <p:nvPr>
            <p:ph idx="3" type="body"/>
          </p:nvPr>
        </p:nvSpPr>
        <p:spPr>
          <a:xfrm>
            <a:off x="6193368" y="1535113"/>
            <a:ext cx="5389033"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20"/>
              </a:spcBef>
              <a:spcAft>
                <a:spcPts val="0"/>
              </a:spcAft>
              <a:buClr>
                <a:schemeClr val="dk1"/>
              </a:buClr>
              <a:buSzPts val="2100"/>
              <a:buNone/>
              <a:defRPr b="1" sz="21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8" name="Google Shape;48;p21"/>
          <p:cNvSpPr txBox="1"/>
          <p:nvPr>
            <p:ph idx="4" type="body"/>
          </p:nvPr>
        </p:nvSpPr>
        <p:spPr>
          <a:xfrm>
            <a:off x="6193368" y="2174875"/>
            <a:ext cx="5389033"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9" name="Google Shape;49;p21"/>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21"/>
          <p:cNvSpPr txBox="1"/>
          <p:nvPr>
            <p:ph idx="12" type="sldNum"/>
          </p:nvPr>
        </p:nvSpPr>
        <p:spPr>
          <a:xfrm>
            <a:off x="11410123" y="6453337"/>
            <a:ext cx="781877" cy="268139"/>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1" name="Shape 51"/>
        <p:cNvGrpSpPr/>
        <p:nvPr/>
      </p:nvGrpSpPr>
      <p:grpSpPr>
        <a:xfrm>
          <a:off x="0" y="0"/>
          <a:ext cx="0" cy="0"/>
          <a:chOff x="0" y="0"/>
          <a:chExt cx="0" cy="0"/>
        </a:xfrm>
      </p:grpSpPr>
      <p:sp>
        <p:nvSpPr>
          <p:cNvPr id="52" name="Google Shape;52;p24"/>
          <p:cNvSpPr txBox="1"/>
          <p:nvPr>
            <p:ph type="title"/>
          </p:nvPr>
        </p:nvSpPr>
        <p:spPr>
          <a:xfrm>
            <a:off x="609601" y="908720"/>
            <a:ext cx="4011084"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rgbClr val="D43118"/>
              </a:buClr>
              <a:buSzPts val="2000"/>
              <a:buFont typeface="Open Sans"/>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4"/>
          <p:cNvSpPr txBox="1"/>
          <p:nvPr>
            <p:ph idx="1" type="body"/>
          </p:nvPr>
        </p:nvSpPr>
        <p:spPr>
          <a:xfrm>
            <a:off x="4766733" y="908721"/>
            <a:ext cx="6815667" cy="521744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4" name="Google Shape;54;p24"/>
          <p:cNvSpPr txBox="1"/>
          <p:nvPr>
            <p:ph idx="2" type="body"/>
          </p:nvPr>
        </p:nvSpPr>
        <p:spPr>
          <a:xfrm>
            <a:off x="609601" y="2132857"/>
            <a:ext cx="4011084" cy="399330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5" name="Google Shape;55;p24"/>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4"/>
          <p:cNvSpPr txBox="1"/>
          <p:nvPr>
            <p:ph idx="12" type="sldNum"/>
          </p:nvPr>
        </p:nvSpPr>
        <p:spPr>
          <a:xfrm>
            <a:off x="11410123" y="6453337"/>
            <a:ext cx="781877" cy="268139"/>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7" name="Shape 57"/>
        <p:cNvGrpSpPr/>
        <p:nvPr/>
      </p:nvGrpSpPr>
      <p:grpSpPr>
        <a:xfrm>
          <a:off x="0" y="0"/>
          <a:ext cx="0" cy="0"/>
          <a:chOff x="0" y="0"/>
          <a:chExt cx="0" cy="0"/>
        </a:xfrm>
      </p:grpSpPr>
      <p:sp>
        <p:nvSpPr>
          <p:cNvPr id="58" name="Google Shape;58;p25"/>
          <p:cNvSpPr txBox="1"/>
          <p:nvPr>
            <p:ph type="title"/>
          </p:nvPr>
        </p:nvSpPr>
        <p:spPr>
          <a:xfrm>
            <a:off x="2389717" y="4800600"/>
            <a:ext cx="7315200"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rgbClr val="D43118"/>
              </a:buClr>
              <a:buSzPts val="1800"/>
              <a:buFont typeface="Open Sans"/>
              <a:buNone/>
              <a:defRPr b="1" sz="1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5"/>
          <p:cNvSpPr/>
          <p:nvPr>
            <p:ph idx="2" type="pic"/>
          </p:nvPr>
        </p:nvSpPr>
        <p:spPr>
          <a:xfrm>
            <a:off x="2389717" y="908720"/>
            <a:ext cx="7315200" cy="3960441"/>
          </a:xfrm>
          <a:prstGeom prst="rect">
            <a:avLst/>
          </a:prstGeom>
          <a:noFill/>
          <a:ln>
            <a:noFill/>
          </a:ln>
        </p:spPr>
      </p:sp>
      <p:sp>
        <p:nvSpPr>
          <p:cNvPr id="60" name="Google Shape;60;p25"/>
          <p:cNvSpPr txBox="1"/>
          <p:nvPr>
            <p:ph idx="1" type="body"/>
          </p:nvPr>
        </p:nvSpPr>
        <p:spPr>
          <a:xfrm>
            <a:off x="2389717" y="5367338"/>
            <a:ext cx="73152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1" name="Google Shape;61;p25"/>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25"/>
          <p:cNvSpPr txBox="1"/>
          <p:nvPr>
            <p:ph idx="11" type="ftr"/>
          </p:nvPr>
        </p:nvSpPr>
        <p:spPr>
          <a:xfrm>
            <a:off x="4165600" y="6356351"/>
            <a:ext cx="3860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3" name="Google Shape;63;p25"/>
          <p:cNvSpPr txBox="1"/>
          <p:nvPr>
            <p:ph idx="12" type="sldNum"/>
          </p:nvPr>
        </p:nvSpPr>
        <p:spPr>
          <a:xfrm>
            <a:off x="11410123" y="6453337"/>
            <a:ext cx="781877" cy="268139"/>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64" name="Shape 64"/>
        <p:cNvGrpSpPr/>
        <p:nvPr/>
      </p:nvGrpSpPr>
      <p:grpSpPr>
        <a:xfrm>
          <a:off x="0" y="0"/>
          <a:ext cx="0" cy="0"/>
          <a:chOff x="0" y="0"/>
          <a:chExt cx="0" cy="0"/>
        </a:xfrm>
      </p:grpSpPr>
      <p:sp>
        <p:nvSpPr>
          <p:cNvPr id="65" name="Google Shape;65;p26"/>
          <p:cNvSpPr txBox="1"/>
          <p:nvPr>
            <p:ph type="title"/>
          </p:nvPr>
        </p:nvSpPr>
        <p:spPr>
          <a:xfrm>
            <a:off x="431371" y="903858"/>
            <a:ext cx="11329259" cy="580926"/>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D43118"/>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6"/>
          <p:cNvSpPr txBox="1"/>
          <p:nvPr>
            <p:ph idx="1" type="body"/>
          </p:nvPr>
        </p:nvSpPr>
        <p:spPr>
          <a:xfrm rot="5400000">
            <a:off x="3833019" y="-1666625"/>
            <a:ext cx="4525963" cy="10972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7" name="Google Shape;67;p26"/>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26"/>
          <p:cNvSpPr txBox="1"/>
          <p:nvPr>
            <p:ph idx="12" type="sldNum"/>
          </p:nvPr>
        </p:nvSpPr>
        <p:spPr>
          <a:xfrm>
            <a:off x="11410123" y="6453337"/>
            <a:ext cx="781877" cy="268139"/>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9.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theme" Target="../theme/theme1.xml"/><Relationship Id="rId14" Type="http://schemas.openxmlformats.org/officeDocument/2006/relationships/slideLayout" Target="../slideLayouts/slideLayout1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6"/>
          <p:cNvPicPr preferRelativeResize="0"/>
          <p:nvPr/>
        </p:nvPicPr>
        <p:blipFill rotWithShape="1">
          <a:blip r:embed="rId1">
            <a:alphaModFix/>
          </a:blip>
          <a:srcRect b="861" l="0" r="0" t="18067"/>
          <a:stretch/>
        </p:blipFill>
        <p:spPr>
          <a:xfrm>
            <a:off x="0" y="1268760"/>
            <a:ext cx="12192000" cy="5589241"/>
          </a:xfrm>
          <a:prstGeom prst="rect">
            <a:avLst/>
          </a:prstGeom>
          <a:noFill/>
          <a:ln>
            <a:noFill/>
          </a:ln>
        </p:spPr>
      </p:pic>
      <p:sp>
        <p:nvSpPr>
          <p:cNvPr id="11" name="Google Shape;11;p16"/>
          <p:cNvSpPr txBox="1"/>
          <p:nvPr>
            <p:ph type="title"/>
          </p:nvPr>
        </p:nvSpPr>
        <p:spPr>
          <a:xfrm>
            <a:off x="431371" y="903858"/>
            <a:ext cx="11329259" cy="580926"/>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D43118"/>
              </a:buClr>
              <a:buSzPts val="2800"/>
              <a:buFont typeface="Open Sans"/>
              <a:buNone/>
              <a:defRPr b="1" i="0" sz="2800" u="none" cap="none" strike="noStrike">
                <a:solidFill>
                  <a:srgbClr val="D43118"/>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 name="Google Shape;12;p16"/>
          <p:cNvSpPr txBox="1"/>
          <p:nvPr>
            <p:ph idx="1" type="body"/>
          </p:nvPr>
        </p:nvSpPr>
        <p:spPr>
          <a:xfrm>
            <a:off x="609600" y="1556793"/>
            <a:ext cx="10972800" cy="4525963"/>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Open Sans"/>
                <a:ea typeface="Open Sans"/>
                <a:cs typeface="Open Sans"/>
                <a:sym typeface="Open Sans"/>
              </a:defRPr>
            </a:lvl1pPr>
            <a:lvl2pPr indent="-381000" lvl="1" marL="9144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Open Sans"/>
                <a:ea typeface="Open Sans"/>
                <a:cs typeface="Open Sans"/>
                <a:sym typeface="Open Sans"/>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 name="Google Shape;13;p16"/>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pic>
        <p:nvPicPr>
          <p:cNvPr id="14" name="Google Shape;14;p16"/>
          <p:cNvPicPr preferRelativeResize="0"/>
          <p:nvPr/>
        </p:nvPicPr>
        <p:blipFill rotWithShape="1">
          <a:blip r:embed="rId2">
            <a:alphaModFix/>
          </a:blip>
          <a:srcRect b="2916" l="23039" r="53136" t="93398"/>
          <a:stretch/>
        </p:blipFill>
        <p:spPr>
          <a:xfrm>
            <a:off x="5414621" y="6506625"/>
            <a:ext cx="6538031" cy="237175"/>
          </a:xfrm>
          <a:prstGeom prst="rect">
            <a:avLst/>
          </a:prstGeom>
          <a:noFill/>
          <a:ln>
            <a:noFill/>
          </a:ln>
        </p:spPr>
      </p:pic>
      <p:sp>
        <p:nvSpPr>
          <p:cNvPr id="15" name="Google Shape;15;p16"/>
          <p:cNvSpPr txBox="1"/>
          <p:nvPr/>
        </p:nvSpPr>
        <p:spPr>
          <a:xfrm>
            <a:off x="5615947" y="6453337"/>
            <a:ext cx="6370989" cy="29046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Open Sans"/>
              <a:buNone/>
            </a:pPr>
            <a:r>
              <a:rPr b="0" i="0" lang="es-PE" sz="1400" u="none" cap="none" strike="noStrike">
                <a:solidFill>
                  <a:schemeClr val="lt1"/>
                </a:solidFill>
                <a:latin typeface="Open Sans"/>
                <a:ea typeface="Open Sans"/>
                <a:cs typeface="Open Sans"/>
                <a:sym typeface="Open Sans"/>
              </a:rPr>
              <a:t>Construyendo conocimiento para mejores políticas</a:t>
            </a:r>
            <a:endParaRPr b="0" i="0" sz="1400" u="none" cap="none" strike="noStrike">
              <a:solidFill>
                <a:schemeClr val="lt1"/>
              </a:solidFill>
              <a:latin typeface="Open Sans"/>
              <a:ea typeface="Open Sans"/>
              <a:cs typeface="Open Sans"/>
              <a:sym typeface="Open Sans"/>
            </a:endParaRPr>
          </a:p>
        </p:txBody>
      </p:sp>
      <p:sp>
        <p:nvSpPr>
          <p:cNvPr id="16" name="Google Shape;16;p16"/>
          <p:cNvSpPr txBox="1"/>
          <p:nvPr>
            <p:ph idx="12" type="sldNum"/>
          </p:nvPr>
        </p:nvSpPr>
        <p:spPr>
          <a:xfrm>
            <a:off x="11376587" y="6453337"/>
            <a:ext cx="781877" cy="268139"/>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PE"/>
              <a:t>‹#›</a:t>
            </a:fld>
            <a:endParaRPr/>
          </a:p>
        </p:txBody>
      </p:sp>
      <p:pic>
        <p:nvPicPr>
          <p:cNvPr id="17" name="Google Shape;17;p16"/>
          <p:cNvPicPr preferRelativeResize="0"/>
          <p:nvPr/>
        </p:nvPicPr>
        <p:blipFill rotWithShape="1">
          <a:blip r:embed="rId3">
            <a:alphaModFix/>
          </a:blip>
          <a:srcRect b="14188" l="0" r="0" t="12105"/>
          <a:stretch/>
        </p:blipFill>
        <p:spPr>
          <a:xfrm>
            <a:off x="335360" y="231916"/>
            <a:ext cx="2088232" cy="6047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ransition spd="slow">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
          <p:cNvSpPr/>
          <p:nvPr/>
        </p:nvSpPr>
        <p:spPr>
          <a:xfrm>
            <a:off x="191344" y="116632"/>
            <a:ext cx="2448272" cy="1008112"/>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4" name="Google Shape;84;p1"/>
          <p:cNvSpPr txBox="1"/>
          <p:nvPr>
            <p:ph type="ctrTitle"/>
          </p:nvPr>
        </p:nvSpPr>
        <p:spPr>
          <a:xfrm>
            <a:off x="191350" y="2857500"/>
            <a:ext cx="11826300" cy="1643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800"/>
              <a:buFont typeface="Open Sans"/>
              <a:buNone/>
            </a:pPr>
            <a:r>
              <a:rPr lang="es-PE"/>
              <a:t>Balance de Investigación 2016 - 2021 </a:t>
            </a:r>
            <a:br>
              <a:rPr lang="es-PE"/>
            </a:br>
            <a:r>
              <a:rPr lang="es-PE"/>
              <a:t>y  Agenda de Investigación 2021 - 2026</a:t>
            </a:r>
            <a:endParaRPr/>
          </a:p>
        </p:txBody>
      </p:sp>
      <p:sp>
        <p:nvSpPr>
          <p:cNvPr id="85" name="Google Shape;85;p1"/>
          <p:cNvSpPr txBox="1"/>
          <p:nvPr>
            <p:ph idx="1" type="subTitle"/>
          </p:nvPr>
        </p:nvSpPr>
        <p:spPr>
          <a:xfrm>
            <a:off x="1926625" y="4855080"/>
            <a:ext cx="8534400" cy="737100"/>
          </a:xfrm>
          <a:prstGeom prst="rect">
            <a:avLst/>
          </a:prstGeom>
          <a:noFill/>
          <a:ln>
            <a:noFill/>
          </a:ln>
        </p:spPr>
        <p:txBody>
          <a:bodyPr anchorCtr="0" anchor="t" bIns="45700" lIns="91425" spcFirstLastPara="1" rIns="91425" wrap="square" tIns="45700">
            <a:normAutofit fontScale="92500" lnSpcReduction="20000"/>
          </a:bodyPr>
          <a:lstStyle/>
          <a:p>
            <a:pPr indent="-406400" lvl="0" marL="457200" rtl="0" algn="ctr">
              <a:lnSpc>
                <a:spcPct val="100000"/>
              </a:lnSpc>
              <a:spcBef>
                <a:spcPts val="480"/>
              </a:spcBef>
              <a:spcAft>
                <a:spcPts val="0"/>
              </a:spcAft>
              <a:buClr>
                <a:srgbClr val="3F3F3F"/>
              </a:buClr>
              <a:buSzPct val="100000"/>
              <a:buNone/>
            </a:pPr>
            <a:r>
              <a:rPr b="1" lang="es-PE"/>
              <a:t>Tema: Pobreza y Distribución del Ingreso</a:t>
            </a:r>
            <a:endParaRPr b="1"/>
          </a:p>
          <a:p>
            <a:pPr indent="-406400" lvl="0" marL="457200" rtl="0" algn="ctr">
              <a:lnSpc>
                <a:spcPct val="100000"/>
              </a:lnSpc>
              <a:spcBef>
                <a:spcPts val="480"/>
              </a:spcBef>
              <a:spcAft>
                <a:spcPts val="0"/>
              </a:spcAft>
              <a:buClr>
                <a:srgbClr val="3F3F3F"/>
              </a:buClr>
              <a:buSzPct val="100000"/>
              <a:buNone/>
            </a:pPr>
            <a:r>
              <a:rPr b="1" lang="es-PE"/>
              <a:t>Javier Herrera, Norma Correa y Angelo Cozzubo</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f72ab71c4f_2_60"/>
          <p:cNvSpPr txBox="1"/>
          <p:nvPr/>
        </p:nvSpPr>
        <p:spPr>
          <a:xfrm>
            <a:off x="3044450" y="384550"/>
            <a:ext cx="71463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1" i="0" lang="es-PE" sz="2800" u="none" cap="none" strike="noStrike">
                <a:solidFill>
                  <a:srgbClr val="D43118"/>
                </a:solidFill>
                <a:latin typeface="Open Sans"/>
                <a:ea typeface="Open Sans"/>
                <a:cs typeface="Open Sans"/>
                <a:sym typeface="Open Sans"/>
              </a:rPr>
              <a:t>Procesamiento de Lenguaje Natural (2)</a:t>
            </a:r>
            <a:endParaRPr b="0" i="0" sz="1400" u="none" cap="none" strike="noStrike">
              <a:solidFill>
                <a:srgbClr val="000000"/>
              </a:solidFill>
              <a:latin typeface="Open Sans"/>
              <a:ea typeface="Open Sans"/>
              <a:cs typeface="Open Sans"/>
              <a:sym typeface="Open Sans"/>
            </a:endParaRPr>
          </a:p>
        </p:txBody>
      </p:sp>
      <p:sp>
        <p:nvSpPr>
          <p:cNvPr id="160" name="Google Shape;160;gf72ab71c4f_2_60"/>
          <p:cNvSpPr txBox="1"/>
          <p:nvPr>
            <p:ph idx="1" type="body"/>
          </p:nvPr>
        </p:nvSpPr>
        <p:spPr>
          <a:xfrm>
            <a:off x="153850" y="1367700"/>
            <a:ext cx="7335300" cy="4997700"/>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480"/>
              </a:spcBef>
              <a:spcAft>
                <a:spcPts val="0"/>
              </a:spcAft>
              <a:buSzPts val="2400"/>
              <a:buNone/>
            </a:pPr>
            <a:r>
              <a:rPr b="1" i="1" lang="es-PE" sz="1900"/>
              <a:t>C</a:t>
            </a:r>
            <a:r>
              <a:rPr b="1" i="1" lang="es-PE" sz="1674"/>
              <a:t>onteo de palabras </a:t>
            </a:r>
            <a:endParaRPr b="1" i="1" sz="1674"/>
          </a:p>
          <a:p>
            <a:pPr indent="-315864" lvl="0" marL="457200" rtl="0" algn="just">
              <a:lnSpc>
                <a:spcPct val="90000"/>
              </a:lnSpc>
              <a:spcBef>
                <a:spcPts val="0"/>
              </a:spcBef>
              <a:spcAft>
                <a:spcPts val="0"/>
              </a:spcAft>
              <a:buSzPts val="1374"/>
              <a:buFont typeface="Open Sans"/>
              <a:buChar char="-"/>
            </a:pPr>
            <a:r>
              <a:rPr lang="es-PE" sz="1374"/>
              <a:t>Usando los lemas se hizo un conteo de palabras para el corpus completo y por tópicos </a:t>
            </a:r>
            <a:endParaRPr sz="1374"/>
          </a:p>
          <a:p>
            <a:pPr indent="-315864" lvl="0" marL="457200" rtl="0" algn="just">
              <a:lnSpc>
                <a:spcPct val="90000"/>
              </a:lnSpc>
              <a:spcBef>
                <a:spcPts val="0"/>
              </a:spcBef>
              <a:spcAft>
                <a:spcPts val="0"/>
              </a:spcAft>
              <a:buSzPts val="1374"/>
              <a:buFont typeface="Open Sans"/>
              <a:buChar char="-"/>
            </a:pPr>
            <a:r>
              <a:rPr lang="es-PE" sz="1374"/>
              <a:t>Se computaron </a:t>
            </a:r>
            <a:r>
              <a:rPr i="1" lang="es-PE" sz="1374"/>
              <a:t>WordCloud </a:t>
            </a:r>
            <a:r>
              <a:rPr lang="es-PE" sz="1374"/>
              <a:t>para cada grupo</a:t>
            </a:r>
            <a:endParaRPr sz="1374"/>
          </a:p>
          <a:p>
            <a:pPr indent="-315864" lvl="0" marL="457200" rtl="0" algn="just">
              <a:lnSpc>
                <a:spcPct val="90000"/>
              </a:lnSpc>
              <a:spcBef>
                <a:spcPts val="0"/>
              </a:spcBef>
              <a:spcAft>
                <a:spcPts val="0"/>
              </a:spcAft>
              <a:buSzPts val="1374"/>
              <a:buFont typeface="Open Sans"/>
              <a:buChar char="-"/>
            </a:pPr>
            <a:r>
              <a:rPr lang="es-PE" sz="1374"/>
              <a:t>En estos se muestran las palabras de cada corpus cuyo tamaño representa la frecuencia de aparición de dicho lema </a:t>
            </a:r>
            <a:endParaRPr sz="1374"/>
          </a:p>
          <a:p>
            <a:pPr indent="0" lvl="0" marL="457200" rtl="0" algn="just">
              <a:lnSpc>
                <a:spcPct val="90000"/>
              </a:lnSpc>
              <a:spcBef>
                <a:spcPts val="0"/>
              </a:spcBef>
              <a:spcAft>
                <a:spcPts val="0"/>
              </a:spcAft>
              <a:buSzPts val="2400"/>
              <a:buNone/>
            </a:pPr>
            <a:r>
              <a:t/>
            </a:r>
            <a:endParaRPr sz="1374"/>
          </a:p>
          <a:p>
            <a:pPr indent="0" lvl="0" marL="0" rtl="0" algn="just">
              <a:lnSpc>
                <a:spcPct val="90000"/>
              </a:lnSpc>
              <a:spcBef>
                <a:spcPts val="480"/>
              </a:spcBef>
              <a:spcAft>
                <a:spcPts val="0"/>
              </a:spcAft>
              <a:buSzPts val="2400"/>
              <a:buNone/>
            </a:pPr>
            <a:r>
              <a:rPr b="1" i="1" lang="es-PE" sz="1674"/>
              <a:t>Embeddings </a:t>
            </a:r>
            <a:endParaRPr b="1" i="1" sz="1674"/>
          </a:p>
          <a:p>
            <a:pPr indent="-315864" lvl="0" marL="457200" marR="0" rtl="0" algn="just">
              <a:lnSpc>
                <a:spcPct val="90000"/>
              </a:lnSpc>
              <a:spcBef>
                <a:spcPts val="0"/>
              </a:spcBef>
              <a:spcAft>
                <a:spcPts val="0"/>
              </a:spcAft>
              <a:buSzPts val="1374"/>
              <a:buFont typeface="Open Sans"/>
              <a:buChar char="-"/>
            </a:pPr>
            <a:r>
              <a:rPr lang="es-PE" sz="1374"/>
              <a:t>Modelamiento de lenguaje → palabras como vectores de números reales. </a:t>
            </a:r>
            <a:endParaRPr sz="1374"/>
          </a:p>
          <a:p>
            <a:pPr indent="-315864" lvl="0" marL="457200" marR="0" rtl="0" algn="just">
              <a:lnSpc>
                <a:spcPct val="90000"/>
              </a:lnSpc>
              <a:spcBef>
                <a:spcPts val="0"/>
              </a:spcBef>
              <a:spcAft>
                <a:spcPts val="0"/>
              </a:spcAft>
              <a:buSzPts val="1374"/>
              <a:buFont typeface="Open Sans"/>
              <a:buChar char="-"/>
            </a:pPr>
            <a:r>
              <a:rPr lang="es-PE" sz="1374"/>
              <a:t>Uso de Word2Vec Google → Cada palabras transformada a un vector fila [1x300]</a:t>
            </a:r>
            <a:endParaRPr sz="1374"/>
          </a:p>
          <a:p>
            <a:pPr indent="-315864" lvl="0" marL="457200" marR="0" rtl="0" algn="just">
              <a:lnSpc>
                <a:spcPct val="90000"/>
              </a:lnSpc>
              <a:spcBef>
                <a:spcPts val="0"/>
              </a:spcBef>
              <a:spcAft>
                <a:spcPts val="0"/>
              </a:spcAft>
              <a:buSzPts val="1374"/>
              <a:buFont typeface="Open Sans"/>
              <a:buChar char="-"/>
            </a:pPr>
            <a:r>
              <a:rPr lang="es-PE" sz="1374"/>
              <a:t>Se codifica su significado y su relación con las otras palabras del idioma inglés. </a:t>
            </a:r>
            <a:endParaRPr sz="1374"/>
          </a:p>
          <a:p>
            <a:pPr indent="0" lvl="0" marL="457200" marR="0" rtl="0" algn="just">
              <a:lnSpc>
                <a:spcPct val="90000"/>
              </a:lnSpc>
              <a:spcBef>
                <a:spcPts val="0"/>
              </a:spcBef>
              <a:spcAft>
                <a:spcPts val="0"/>
              </a:spcAft>
              <a:buSzPts val="2400"/>
              <a:buNone/>
            </a:pPr>
            <a:r>
              <a:t/>
            </a:r>
            <a:endParaRPr sz="1374"/>
          </a:p>
          <a:p>
            <a:pPr indent="0" lvl="0" marL="0" rtl="0" algn="just">
              <a:lnSpc>
                <a:spcPct val="90000"/>
              </a:lnSpc>
              <a:spcBef>
                <a:spcPts val="480"/>
              </a:spcBef>
              <a:spcAft>
                <a:spcPts val="0"/>
              </a:spcAft>
              <a:buSzPts val="2400"/>
              <a:buNone/>
            </a:pPr>
            <a:r>
              <a:rPr b="1" i="1" lang="es-PE" sz="1674"/>
              <a:t>Palabras más frecuentes y similares </a:t>
            </a:r>
            <a:endParaRPr b="1" i="1" sz="1674"/>
          </a:p>
          <a:p>
            <a:pPr indent="-334914" lvl="0" marL="457200" rtl="0" algn="just">
              <a:lnSpc>
                <a:spcPct val="90000"/>
              </a:lnSpc>
              <a:spcBef>
                <a:spcPts val="480"/>
              </a:spcBef>
              <a:spcAft>
                <a:spcPts val="0"/>
              </a:spcAft>
              <a:buSzPts val="1674"/>
              <a:buFont typeface="Open Sans"/>
              <a:buChar char="-"/>
            </a:pPr>
            <a:r>
              <a:rPr lang="es-PE" sz="1374"/>
              <a:t>Cálculo de similitud de palabras empleando los embeddings </a:t>
            </a:r>
            <a:endParaRPr sz="1374"/>
          </a:p>
          <a:p>
            <a:pPr indent="-334914" lvl="0" marL="457200" rtl="0" algn="just">
              <a:lnSpc>
                <a:spcPct val="90000"/>
              </a:lnSpc>
              <a:spcBef>
                <a:spcPts val="0"/>
              </a:spcBef>
              <a:spcAft>
                <a:spcPts val="0"/>
              </a:spcAft>
              <a:buSzPts val="1674"/>
              <a:buFont typeface="Open Sans"/>
              <a:buChar char="-"/>
            </a:pPr>
            <a:r>
              <a:rPr lang="es-PE" sz="1374"/>
              <a:t>Distancia entre los vectores en los cuales se han codificado dichas palabras.</a:t>
            </a:r>
            <a:endParaRPr sz="1374"/>
          </a:p>
          <a:p>
            <a:pPr indent="0" lvl="0" marL="457200" rtl="0" algn="just">
              <a:lnSpc>
                <a:spcPct val="90000"/>
              </a:lnSpc>
              <a:spcBef>
                <a:spcPts val="480"/>
              </a:spcBef>
              <a:spcAft>
                <a:spcPts val="0"/>
              </a:spcAft>
              <a:buSzPts val="2400"/>
              <a:buNone/>
            </a:pPr>
            <a:r>
              <a:t/>
            </a:r>
            <a:endParaRPr sz="1374"/>
          </a:p>
          <a:p>
            <a:pPr indent="0" lvl="0" marL="0" rtl="0" algn="just">
              <a:lnSpc>
                <a:spcPct val="90000"/>
              </a:lnSpc>
              <a:spcBef>
                <a:spcPts val="480"/>
              </a:spcBef>
              <a:spcAft>
                <a:spcPts val="0"/>
              </a:spcAft>
              <a:buSzPts val="2400"/>
              <a:buNone/>
            </a:pPr>
            <a:r>
              <a:rPr b="1" i="1" lang="es-PE" sz="1674"/>
              <a:t>Representación t-SNE </a:t>
            </a:r>
            <a:endParaRPr b="1" i="1" sz="1674"/>
          </a:p>
          <a:p>
            <a:pPr indent="-334914" lvl="0" marL="457200" rtl="0" algn="just">
              <a:lnSpc>
                <a:spcPct val="90000"/>
              </a:lnSpc>
              <a:spcBef>
                <a:spcPts val="480"/>
              </a:spcBef>
              <a:spcAft>
                <a:spcPts val="0"/>
              </a:spcAft>
              <a:buSzPts val="1674"/>
              <a:buFont typeface="Open Sans"/>
              <a:buChar char="-"/>
            </a:pPr>
            <a:r>
              <a:rPr lang="es-PE" sz="1374"/>
              <a:t>Método de reducción de dimensionalidad</a:t>
            </a:r>
            <a:endParaRPr sz="1374"/>
          </a:p>
          <a:p>
            <a:pPr indent="-334914" lvl="0" marL="457200" rtl="0" algn="just">
              <a:lnSpc>
                <a:spcPct val="90000"/>
              </a:lnSpc>
              <a:spcBef>
                <a:spcPts val="0"/>
              </a:spcBef>
              <a:spcAft>
                <a:spcPts val="0"/>
              </a:spcAft>
              <a:buSzPts val="1674"/>
              <a:buFont typeface="Open Sans"/>
              <a:buChar char="-"/>
            </a:pPr>
            <a:r>
              <a:rPr lang="es-PE" sz="1374"/>
              <a:t>Modela cada texto de alta dimensión [1x300] por un punto bidimensional </a:t>
            </a:r>
            <a:endParaRPr sz="1374"/>
          </a:p>
          <a:p>
            <a:pPr indent="-334914" lvl="0" marL="457200" rtl="0" algn="just">
              <a:lnSpc>
                <a:spcPct val="90000"/>
              </a:lnSpc>
              <a:spcBef>
                <a:spcPts val="0"/>
              </a:spcBef>
              <a:spcAft>
                <a:spcPts val="0"/>
              </a:spcAft>
              <a:buSzPts val="1674"/>
              <a:buFont typeface="Open Sans"/>
              <a:buChar char="-"/>
            </a:pPr>
            <a:r>
              <a:rPr lang="es-PE" sz="1374"/>
              <a:t>Textos similares son modelados por puntos cercanos y viceversa </a:t>
            </a:r>
            <a:endParaRPr sz="1374"/>
          </a:p>
          <a:p>
            <a:pPr indent="-334914" lvl="0" marL="457200" rtl="0" algn="just">
              <a:lnSpc>
                <a:spcPct val="90000"/>
              </a:lnSpc>
              <a:spcBef>
                <a:spcPts val="0"/>
              </a:spcBef>
              <a:spcAft>
                <a:spcPts val="0"/>
              </a:spcAft>
              <a:buSzPts val="1674"/>
              <a:buFont typeface="Open Sans"/>
              <a:buChar char="-"/>
            </a:pPr>
            <a:r>
              <a:rPr lang="es-PE" sz="1374"/>
              <a:t>Las primeras 2 dimensiones presentadas en el plano</a:t>
            </a:r>
            <a:endParaRPr sz="1674"/>
          </a:p>
        </p:txBody>
      </p:sp>
      <p:sp>
        <p:nvSpPr>
          <p:cNvPr id="161" name="Google Shape;161;gf72ab71c4f_2_60"/>
          <p:cNvSpPr txBox="1"/>
          <p:nvPr/>
        </p:nvSpPr>
        <p:spPr>
          <a:xfrm>
            <a:off x="7515088" y="1797525"/>
            <a:ext cx="4396200" cy="488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1" lang="es-PE" sz="1100" u="none" cap="none" strike="noStrike">
                <a:solidFill>
                  <a:srgbClr val="000000"/>
                </a:solidFill>
                <a:latin typeface="Open Sans"/>
                <a:ea typeface="Open Sans"/>
                <a:cs typeface="Open Sans"/>
                <a:sym typeface="Open Sans"/>
              </a:rPr>
              <a:t>Palabras más frecuentes y palabras similares, corpus completo</a:t>
            </a:r>
            <a:endParaRPr b="1" i="1" sz="11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162" name="Google Shape;162;gf72ab71c4f_2_60"/>
          <p:cNvGraphicFramePr/>
          <p:nvPr/>
        </p:nvGraphicFramePr>
        <p:xfrm>
          <a:off x="7557475" y="2178750"/>
          <a:ext cx="3000000" cy="3000000"/>
        </p:xfrm>
        <a:graphic>
          <a:graphicData uri="http://schemas.openxmlformats.org/drawingml/2006/table">
            <a:tbl>
              <a:tblPr>
                <a:noFill/>
                <a:tableStyleId>{BE454C6E-AB14-442E-9FE8-F31901BF9ECF}</a:tableStyleId>
              </a:tblPr>
              <a:tblGrid>
                <a:gridCol w="828675"/>
                <a:gridCol w="1209675"/>
                <a:gridCol w="1200150"/>
                <a:gridCol w="1209675"/>
              </a:tblGrid>
              <a:tr h="232350">
                <a:tc>
                  <a:txBody>
                    <a:bodyPr/>
                    <a:lstStyle/>
                    <a:p>
                      <a:pPr indent="0" lvl="0" marL="0" marR="0" rtl="0" algn="l">
                        <a:lnSpc>
                          <a:spcPct val="100000"/>
                        </a:lnSpc>
                        <a:spcBef>
                          <a:spcPts val="0"/>
                        </a:spcBef>
                        <a:spcAft>
                          <a:spcPts val="0"/>
                        </a:spcAft>
                        <a:buClr>
                          <a:srgbClr val="000000"/>
                        </a:buClr>
                        <a:buSzPts val="1200"/>
                        <a:buFont typeface="Arial"/>
                        <a:buNone/>
                      </a:pPr>
                      <a:r>
                        <a:rPr lang="es-PE" sz="1200" u="none" cap="none" strike="noStrike">
                          <a:latin typeface="Calibri"/>
                          <a:ea typeface="Calibri"/>
                          <a:cs typeface="Calibri"/>
                          <a:sym typeface="Calibri"/>
                        </a:rPr>
                        <a:t> </a:t>
                      </a:r>
                      <a:endParaRPr sz="1200" u="none" cap="none" strike="noStrike">
                        <a:latin typeface="Calibri"/>
                        <a:ea typeface="Calibri"/>
                        <a:cs typeface="Calibri"/>
                        <a:sym typeface="Calibri"/>
                      </a:endParaRPr>
                    </a:p>
                  </a:txBody>
                  <a:tcPr marT="9525" marB="91425" marR="9525" marL="952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b="1" lang="es-PE" sz="1200" u="none" cap="none" strike="noStrike">
                          <a:latin typeface="Arial Narrow"/>
                          <a:ea typeface="Arial Narrow"/>
                          <a:cs typeface="Arial Narrow"/>
                          <a:sym typeface="Arial Narrow"/>
                        </a:rPr>
                        <a:t>poverty</a:t>
                      </a:r>
                      <a:endParaRPr b="1" sz="1200" u="none" cap="none" strike="noStrike">
                        <a:latin typeface="Arial Narrow"/>
                        <a:ea typeface="Arial Narrow"/>
                        <a:cs typeface="Arial Narrow"/>
                        <a:sym typeface="Arial Narrow"/>
                      </a:endParaRPr>
                    </a:p>
                  </a:txBody>
                  <a:tcPr marT="9525" marB="91425" marR="9525" marL="952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b="1" lang="es-PE" sz="1200" u="none" cap="none" strike="noStrike">
                          <a:latin typeface="Arial Narrow"/>
                          <a:ea typeface="Arial Narrow"/>
                          <a:cs typeface="Arial Narrow"/>
                          <a:sym typeface="Arial Narrow"/>
                        </a:rPr>
                        <a:t>peru</a:t>
                      </a:r>
                      <a:endParaRPr b="1" sz="1200" u="none" cap="none" strike="noStrike">
                        <a:latin typeface="Arial Narrow"/>
                        <a:ea typeface="Arial Narrow"/>
                        <a:cs typeface="Arial Narrow"/>
                        <a:sym typeface="Arial Narrow"/>
                      </a:endParaRPr>
                    </a:p>
                  </a:txBody>
                  <a:tcPr marT="9525" marB="91425" marR="9525" marL="952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b="1" lang="es-PE" sz="1200" u="none" cap="none" strike="noStrike">
                          <a:latin typeface="Arial Narrow"/>
                          <a:ea typeface="Arial Narrow"/>
                          <a:cs typeface="Arial Narrow"/>
                          <a:sym typeface="Arial Narrow"/>
                        </a:rPr>
                        <a:t>health</a:t>
                      </a:r>
                      <a:endParaRPr b="1" sz="1200" u="none" cap="none" strike="noStrike">
                        <a:latin typeface="Arial Narrow"/>
                        <a:ea typeface="Arial Narrow"/>
                        <a:cs typeface="Arial Narrow"/>
                        <a:sym typeface="Arial Narrow"/>
                      </a:endParaRPr>
                    </a:p>
                  </a:txBody>
                  <a:tcPr marT="9525" marB="91425" marR="9525" marL="952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rowSpan="5">
                  <a:txBody>
                    <a:bodyPr/>
                    <a:lstStyle/>
                    <a:p>
                      <a:pPr indent="0" lvl="0" marL="0" marR="0" rtl="0" algn="ctr">
                        <a:lnSpc>
                          <a:spcPct val="100000"/>
                        </a:lnSpc>
                        <a:spcBef>
                          <a:spcPts val="0"/>
                        </a:spcBef>
                        <a:spcAft>
                          <a:spcPts val="0"/>
                        </a:spcAft>
                        <a:buClr>
                          <a:srgbClr val="000000"/>
                        </a:buClr>
                        <a:buSzPts val="1100"/>
                        <a:buFont typeface="Arial"/>
                        <a:buNone/>
                      </a:pPr>
                      <a:r>
                        <a:rPr b="1" lang="es-PE" sz="1100" u="none" cap="none" strike="noStrike">
                          <a:latin typeface="Arial Narrow"/>
                          <a:ea typeface="Arial Narrow"/>
                          <a:cs typeface="Arial Narrow"/>
                          <a:sym typeface="Arial Narrow"/>
                        </a:rPr>
                        <a:t>Palabras</a:t>
                      </a:r>
                      <a:endParaRPr b="1" sz="1100" u="none" cap="none" strike="noStrike">
                        <a:latin typeface="Arial Narrow"/>
                        <a:ea typeface="Arial Narrow"/>
                        <a:cs typeface="Arial Narrow"/>
                        <a:sym typeface="Arial Narrow"/>
                      </a:endParaRPr>
                    </a:p>
                    <a:p>
                      <a:pPr indent="0" lvl="0" marL="0" marR="0" rtl="0" algn="ctr">
                        <a:lnSpc>
                          <a:spcPct val="115000"/>
                        </a:lnSpc>
                        <a:spcBef>
                          <a:spcPts val="0"/>
                        </a:spcBef>
                        <a:spcAft>
                          <a:spcPts val="0"/>
                        </a:spcAft>
                        <a:buClr>
                          <a:srgbClr val="000000"/>
                        </a:buClr>
                        <a:buSzPts val="1100"/>
                        <a:buFont typeface="Arial"/>
                        <a:buNone/>
                      </a:pPr>
                      <a:r>
                        <a:rPr b="1" lang="es-PE" sz="1100" u="none" cap="none" strike="noStrike">
                          <a:latin typeface="Arial Narrow"/>
                          <a:ea typeface="Arial Narrow"/>
                          <a:cs typeface="Arial Narrow"/>
                          <a:sym typeface="Arial Narrow"/>
                        </a:rPr>
                        <a:t>  más similares</a:t>
                      </a:r>
                      <a:endParaRPr b="1" sz="1100" u="none" cap="none" strike="noStrike">
                        <a:latin typeface="Arial Narrow"/>
                        <a:ea typeface="Arial Narrow"/>
                        <a:cs typeface="Arial Narrow"/>
                        <a:sym typeface="Arial Narrow"/>
                      </a:endParaRPr>
                    </a:p>
                  </a:txBody>
                  <a:tcPr marT="9525" marB="91425" marR="9525" marL="9525" anchor="ctr">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s-PE" sz="1000" u="none" cap="none" strike="noStrike">
                          <a:latin typeface="Arial Narrow"/>
                          <a:ea typeface="Arial Narrow"/>
                          <a:cs typeface="Arial Narrow"/>
                          <a:sym typeface="Arial Narrow"/>
                        </a:rPr>
                        <a:t>investment</a:t>
                      </a:r>
                      <a:endParaRPr b="1" sz="1000" u="none" cap="none" strike="noStrike">
                        <a:latin typeface="Arial Narrow"/>
                        <a:ea typeface="Arial Narrow"/>
                        <a:cs typeface="Arial Narrow"/>
                        <a:sym typeface="Arial Narrow"/>
                      </a:endParaRPr>
                    </a:p>
                  </a:txBody>
                  <a:tcPr marT="9525" marB="91425" marR="9525" marL="952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tcPr>
                </a:tc>
                <a:tc>
                  <a:txBody>
                    <a:bodyPr/>
                    <a:lstStyle/>
                    <a:p>
                      <a:pPr indent="0" lvl="0" marL="0" marR="0" rtl="0" algn="ctr">
                        <a:lnSpc>
                          <a:spcPct val="115000"/>
                        </a:lnSpc>
                        <a:spcBef>
                          <a:spcPts val="0"/>
                        </a:spcBef>
                        <a:spcAft>
                          <a:spcPts val="0"/>
                        </a:spcAft>
                        <a:buClr>
                          <a:srgbClr val="000000"/>
                        </a:buClr>
                        <a:buSzPts val="1000"/>
                        <a:buFont typeface="Arial"/>
                        <a:buNone/>
                      </a:pPr>
                      <a:r>
                        <a:rPr b="1" lang="es-PE" sz="1000" u="none" cap="none" strike="noStrike">
                          <a:latin typeface="Arial Narrow"/>
                          <a:ea typeface="Arial Narrow"/>
                          <a:cs typeface="Arial Narrow"/>
                          <a:sym typeface="Arial Narrow"/>
                        </a:rPr>
                        <a:t>explore</a:t>
                      </a:r>
                      <a:endParaRPr b="1" sz="1000" u="none" cap="none" strike="noStrike">
                        <a:latin typeface="Arial Narrow"/>
                        <a:ea typeface="Arial Narrow"/>
                        <a:cs typeface="Arial Narrow"/>
                        <a:sym typeface="Arial Narrow"/>
                      </a:endParaRPr>
                    </a:p>
                  </a:txBody>
                  <a:tcPr marT="9525" marB="91425" marR="9525" marL="9525" anchor="b">
                    <a:lnT cap="flat" cmpd="sng" w="9525">
                      <a:solidFill>
                        <a:srgbClr val="000000"/>
                      </a:solidFill>
                      <a:prstDash val="solid"/>
                      <a:round/>
                      <a:headEnd len="sm" w="sm" type="none"/>
                      <a:tailEnd len="sm" w="sm" type="none"/>
                    </a:lnT>
                  </a:tcPr>
                </a:tc>
                <a:tc>
                  <a:txBody>
                    <a:bodyPr/>
                    <a:lstStyle/>
                    <a:p>
                      <a:pPr indent="0" lvl="0" marL="0" marR="0" rtl="0" algn="ctr">
                        <a:lnSpc>
                          <a:spcPct val="115000"/>
                        </a:lnSpc>
                        <a:spcBef>
                          <a:spcPts val="0"/>
                        </a:spcBef>
                        <a:spcAft>
                          <a:spcPts val="0"/>
                        </a:spcAft>
                        <a:buClr>
                          <a:srgbClr val="000000"/>
                        </a:buClr>
                        <a:buSzPts val="1000"/>
                        <a:buFont typeface="Arial"/>
                        <a:buNone/>
                      </a:pPr>
                      <a:r>
                        <a:rPr b="1" lang="es-PE" sz="1000" u="none" cap="none" strike="noStrike">
                          <a:latin typeface="Arial Narrow"/>
                          <a:ea typeface="Arial Narrow"/>
                          <a:cs typeface="Arial Narrow"/>
                          <a:sym typeface="Arial Narrow"/>
                        </a:rPr>
                        <a:t>treatment</a:t>
                      </a:r>
                      <a:endParaRPr b="1" sz="1000" u="none" cap="none" strike="noStrike">
                        <a:latin typeface="Arial Narrow"/>
                        <a:ea typeface="Arial Narrow"/>
                        <a:cs typeface="Arial Narrow"/>
                        <a:sym typeface="Arial Narrow"/>
                      </a:endParaRPr>
                    </a:p>
                  </a:txBody>
                  <a:tcPr marT="9525" marB="91425" marR="9525" marL="9525" anchor="b">
                    <a:lnT cap="flat" cmpd="sng" w="9525">
                      <a:solidFill>
                        <a:srgbClr val="000000"/>
                      </a:solidFill>
                      <a:prstDash val="solid"/>
                      <a:round/>
                      <a:headEnd len="sm" w="sm" type="none"/>
                      <a:tailEnd len="sm" w="sm" type="none"/>
                    </a:lnT>
                  </a:tcPr>
                </a:tc>
              </a:tr>
              <a:tr h="200025">
                <a:tc vMerge="1"/>
                <a:tc>
                  <a:txBody>
                    <a:bodyPr/>
                    <a:lstStyle/>
                    <a:p>
                      <a:pPr indent="0" lvl="0" marL="0" marR="0" rtl="0" algn="ctr">
                        <a:lnSpc>
                          <a:spcPct val="115000"/>
                        </a:lnSpc>
                        <a:spcBef>
                          <a:spcPts val="0"/>
                        </a:spcBef>
                        <a:spcAft>
                          <a:spcPts val="0"/>
                        </a:spcAft>
                        <a:buClr>
                          <a:srgbClr val="000000"/>
                        </a:buClr>
                        <a:buSzPts val="1000"/>
                        <a:buFont typeface="Arial"/>
                        <a:buNone/>
                      </a:pPr>
                      <a:r>
                        <a:rPr b="1" lang="es-PE" sz="1000" u="none" cap="none" strike="noStrike">
                          <a:latin typeface="Arial Narrow"/>
                          <a:ea typeface="Arial Narrow"/>
                          <a:cs typeface="Arial Narrow"/>
                          <a:sym typeface="Arial Narrow"/>
                        </a:rPr>
                        <a:t>economic_growth</a:t>
                      </a:r>
                      <a:endParaRPr b="1" sz="1000" u="none" cap="none" strike="noStrike">
                        <a:latin typeface="Arial Narrow"/>
                        <a:ea typeface="Arial Narrow"/>
                        <a:cs typeface="Arial Narrow"/>
                        <a:sym typeface="Arial Narrow"/>
                      </a:endParaRPr>
                    </a:p>
                  </a:txBody>
                  <a:tcPr marT="9525" marB="91425" marR="9525" marL="9525" anchor="b">
                    <a:lnL cap="flat" cmpd="sng" w="9525">
                      <a:solidFill>
                        <a:srgbClr val="000000"/>
                      </a:solidFill>
                      <a:prstDash val="solid"/>
                      <a:round/>
                      <a:headEnd len="sm" w="sm" type="none"/>
                      <a:tailEnd len="sm" w="sm" type="none"/>
                    </a:lnL>
                  </a:tcPr>
                </a:tc>
                <a:tc>
                  <a:txBody>
                    <a:bodyPr/>
                    <a:lstStyle/>
                    <a:p>
                      <a:pPr indent="0" lvl="0" marL="0" marR="0" rtl="0" algn="ctr">
                        <a:lnSpc>
                          <a:spcPct val="115000"/>
                        </a:lnSpc>
                        <a:spcBef>
                          <a:spcPts val="0"/>
                        </a:spcBef>
                        <a:spcAft>
                          <a:spcPts val="0"/>
                        </a:spcAft>
                        <a:buClr>
                          <a:srgbClr val="000000"/>
                        </a:buClr>
                        <a:buSzPts val="1000"/>
                        <a:buFont typeface="Arial"/>
                        <a:buNone/>
                      </a:pPr>
                      <a:r>
                        <a:rPr b="1" lang="es-PE" sz="1000" u="none" cap="none" strike="noStrike">
                          <a:latin typeface="Arial Narrow"/>
                          <a:ea typeface="Arial Narrow"/>
                          <a:cs typeface="Arial Narrow"/>
                          <a:sym typeface="Arial Narrow"/>
                        </a:rPr>
                        <a:t>considered</a:t>
                      </a:r>
                      <a:endParaRPr b="1" sz="1000" u="none" cap="none" strike="noStrike">
                        <a:latin typeface="Arial Narrow"/>
                        <a:ea typeface="Arial Narrow"/>
                        <a:cs typeface="Arial Narrow"/>
                        <a:sym typeface="Arial Narrow"/>
                      </a:endParaRPr>
                    </a:p>
                  </a:txBody>
                  <a:tcPr marT="9525" marB="91425" marR="9525" marL="9525" anchor="b"/>
                </a:tc>
                <a:tc>
                  <a:txBody>
                    <a:bodyPr/>
                    <a:lstStyle/>
                    <a:p>
                      <a:pPr indent="0" lvl="0" marL="0" marR="0" rtl="0" algn="ctr">
                        <a:lnSpc>
                          <a:spcPct val="115000"/>
                        </a:lnSpc>
                        <a:spcBef>
                          <a:spcPts val="0"/>
                        </a:spcBef>
                        <a:spcAft>
                          <a:spcPts val="0"/>
                        </a:spcAft>
                        <a:buClr>
                          <a:srgbClr val="000000"/>
                        </a:buClr>
                        <a:buSzPts val="1000"/>
                        <a:buFont typeface="Arial"/>
                        <a:buNone/>
                      </a:pPr>
                      <a:r>
                        <a:rPr b="1" lang="es-PE" sz="1000" u="none" cap="none" strike="noStrike">
                          <a:latin typeface="Arial Narrow"/>
                          <a:ea typeface="Arial Narrow"/>
                          <a:cs typeface="Arial Narrow"/>
                          <a:sym typeface="Arial Narrow"/>
                        </a:rPr>
                        <a:t>patient</a:t>
                      </a:r>
                      <a:endParaRPr b="1" sz="1000" u="none" cap="none" strike="noStrike">
                        <a:latin typeface="Arial Narrow"/>
                        <a:ea typeface="Arial Narrow"/>
                        <a:cs typeface="Arial Narrow"/>
                        <a:sym typeface="Arial Narrow"/>
                      </a:endParaRPr>
                    </a:p>
                  </a:txBody>
                  <a:tcPr marT="9525" marB="91425" marR="9525" marL="9525" anchor="b"/>
                </a:tc>
              </a:tr>
              <a:tr h="200025">
                <a:tc vMerge="1"/>
                <a:tc>
                  <a:txBody>
                    <a:bodyPr/>
                    <a:lstStyle/>
                    <a:p>
                      <a:pPr indent="0" lvl="0" marL="0" marR="0" rtl="0" algn="ctr">
                        <a:lnSpc>
                          <a:spcPct val="115000"/>
                        </a:lnSpc>
                        <a:spcBef>
                          <a:spcPts val="0"/>
                        </a:spcBef>
                        <a:spcAft>
                          <a:spcPts val="0"/>
                        </a:spcAft>
                        <a:buClr>
                          <a:srgbClr val="000000"/>
                        </a:buClr>
                        <a:buSzPts val="1000"/>
                        <a:buFont typeface="Arial"/>
                        <a:buNone/>
                      </a:pPr>
                      <a:r>
                        <a:rPr b="1" lang="es-PE" sz="1000" u="none" cap="none" strike="noStrike">
                          <a:latin typeface="Arial Narrow"/>
                          <a:ea typeface="Arial Narrow"/>
                          <a:cs typeface="Arial Narrow"/>
                          <a:sym typeface="Arial Narrow"/>
                        </a:rPr>
                        <a:t>reduction</a:t>
                      </a:r>
                      <a:endParaRPr b="1" sz="1000" u="none" cap="none" strike="noStrike">
                        <a:latin typeface="Arial Narrow"/>
                        <a:ea typeface="Arial Narrow"/>
                        <a:cs typeface="Arial Narrow"/>
                        <a:sym typeface="Arial Narrow"/>
                      </a:endParaRPr>
                    </a:p>
                  </a:txBody>
                  <a:tcPr marT="9525" marB="91425" marR="9525" marL="9525" anchor="b">
                    <a:lnL cap="flat" cmpd="sng" w="9525">
                      <a:solidFill>
                        <a:srgbClr val="000000"/>
                      </a:solidFill>
                      <a:prstDash val="solid"/>
                      <a:round/>
                      <a:headEnd len="sm" w="sm" type="none"/>
                      <a:tailEnd len="sm" w="sm" type="none"/>
                    </a:lnL>
                  </a:tcPr>
                </a:tc>
                <a:tc>
                  <a:txBody>
                    <a:bodyPr/>
                    <a:lstStyle/>
                    <a:p>
                      <a:pPr indent="0" lvl="0" marL="0" marR="0" rtl="0" algn="ctr">
                        <a:lnSpc>
                          <a:spcPct val="115000"/>
                        </a:lnSpc>
                        <a:spcBef>
                          <a:spcPts val="0"/>
                        </a:spcBef>
                        <a:spcAft>
                          <a:spcPts val="0"/>
                        </a:spcAft>
                        <a:buClr>
                          <a:srgbClr val="000000"/>
                        </a:buClr>
                        <a:buSzPts val="1000"/>
                        <a:buFont typeface="Arial"/>
                        <a:buNone/>
                      </a:pPr>
                      <a:r>
                        <a:rPr b="1" lang="es-PE" sz="1000" u="none" cap="none" strike="noStrike">
                          <a:latin typeface="Arial Narrow"/>
                          <a:ea typeface="Arial Narrow"/>
                          <a:cs typeface="Arial Narrow"/>
                          <a:sym typeface="Arial Narrow"/>
                        </a:rPr>
                        <a:t>particularly</a:t>
                      </a:r>
                      <a:endParaRPr b="1" sz="1000" u="none" cap="none" strike="noStrike">
                        <a:latin typeface="Arial Narrow"/>
                        <a:ea typeface="Arial Narrow"/>
                        <a:cs typeface="Arial Narrow"/>
                        <a:sym typeface="Arial Narrow"/>
                      </a:endParaRPr>
                    </a:p>
                  </a:txBody>
                  <a:tcPr marT="9525" marB="91425" marR="9525" marL="9525" anchor="b"/>
                </a:tc>
                <a:tc>
                  <a:txBody>
                    <a:bodyPr/>
                    <a:lstStyle/>
                    <a:p>
                      <a:pPr indent="0" lvl="0" marL="0" marR="0" rtl="0" algn="ctr">
                        <a:lnSpc>
                          <a:spcPct val="115000"/>
                        </a:lnSpc>
                        <a:spcBef>
                          <a:spcPts val="0"/>
                        </a:spcBef>
                        <a:spcAft>
                          <a:spcPts val="0"/>
                        </a:spcAft>
                        <a:buClr>
                          <a:srgbClr val="000000"/>
                        </a:buClr>
                        <a:buSzPts val="1000"/>
                        <a:buFont typeface="Arial"/>
                        <a:buNone/>
                      </a:pPr>
                      <a:r>
                        <a:rPr b="1" lang="es-PE" sz="1000" u="none" cap="none" strike="noStrike">
                          <a:latin typeface="Arial Narrow"/>
                          <a:ea typeface="Arial Narrow"/>
                          <a:cs typeface="Arial Narrow"/>
                          <a:sym typeface="Arial Narrow"/>
                        </a:rPr>
                        <a:t>sociodemographic</a:t>
                      </a:r>
                      <a:endParaRPr b="1" sz="1000" u="none" cap="none" strike="noStrike">
                        <a:latin typeface="Arial Narrow"/>
                        <a:ea typeface="Arial Narrow"/>
                        <a:cs typeface="Arial Narrow"/>
                        <a:sym typeface="Arial Narrow"/>
                      </a:endParaRPr>
                    </a:p>
                  </a:txBody>
                  <a:tcPr marT="9525" marB="91425" marR="9525" marL="9525" anchor="b"/>
                </a:tc>
              </a:tr>
              <a:tr h="200025">
                <a:tc vMerge="1"/>
                <a:tc>
                  <a:txBody>
                    <a:bodyPr/>
                    <a:lstStyle/>
                    <a:p>
                      <a:pPr indent="0" lvl="0" marL="0" marR="0" rtl="0" algn="ctr">
                        <a:lnSpc>
                          <a:spcPct val="115000"/>
                        </a:lnSpc>
                        <a:spcBef>
                          <a:spcPts val="0"/>
                        </a:spcBef>
                        <a:spcAft>
                          <a:spcPts val="0"/>
                        </a:spcAft>
                        <a:buClr>
                          <a:srgbClr val="000000"/>
                        </a:buClr>
                        <a:buSzPts val="1000"/>
                        <a:buFont typeface="Arial"/>
                        <a:buNone/>
                      </a:pPr>
                      <a:r>
                        <a:rPr b="1" lang="es-PE" sz="1000" u="none" cap="none" strike="noStrike">
                          <a:latin typeface="Arial Narrow"/>
                          <a:ea typeface="Arial Narrow"/>
                          <a:cs typeface="Arial Narrow"/>
                          <a:sym typeface="Arial Narrow"/>
                        </a:rPr>
                        <a:t>gdp</a:t>
                      </a:r>
                      <a:endParaRPr b="1" sz="1000" u="none" cap="none" strike="noStrike">
                        <a:latin typeface="Arial Narrow"/>
                        <a:ea typeface="Arial Narrow"/>
                        <a:cs typeface="Arial Narrow"/>
                        <a:sym typeface="Arial Narrow"/>
                      </a:endParaRPr>
                    </a:p>
                  </a:txBody>
                  <a:tcPr marT="9525" marB="91425" marR="9525" marL="9525" anchor="b">
                    <a:lnL cap="flat" cmpd="sng" w="9525">
                      <a:solidFill>
                        <a:srgbClr val="000000"/>
                      </a:solidFill>
                      <a:prstDash val="solid"/>
                      <a:round/>
                      <a:headEnd len="sm" w="sm" type="none"/>
                      <a:tailEnd len="sm" w="sm" type="none"/>
                    </a:lnL>
                  </a:tcPr>
                </a:tc>
                <a:tc>
                  <a:txBody>
                    <a:bodyPr/>
                    <a:lstStyle/>
                    <a:p>
                      <a:pPr indent="0" lvl="0" marL="0" marR="0" rtl="0" algn="ctr">
                        <a:lnSpc>
                          <a:spcPct val="115000"/>
                        </a:lnSpc>
                        <a:spcBef>
                          <a:spcPts val="0"/>
                        </a:spcBef>
                        <a:spcAft>
                          <a:spcPts val="0"/>
                        </a:spcAft>
                        <a:buClr>
                          <a:srgbClr val="000000"/>
                        </a:buClr>
                        <a:buSzPts val="1000"/>
                        <a:buFont typeface="Arial"/>
                        <a:buNone/>
                      </a:pPr>
                      <a:r>
                        <a:rPr b="1" lang="es-PE" sz="1000" u="none" cap="none" strike="noStrike">
                          <a:latin typeface="Arial Narrow"/>
                          <a:ea typeface="Arial Narrow"/>
                          <a:cs typeface="Arial Narrow"/>
                          <a:sym typeface="Arial Narrow"/>
                        </a:rPr>
                        <a:t>number</a:t>
                      </a:r>
                      <a:endParaRPr b="1" sz="1000" u="none" cap="none" strike="noStrike">
                        <a:latin typeface="Arial Narrow"/>
                        <a:ea typeface="Arial Narrow"/>
                        <a:cs typeface="Arial Narrow"/>
                        <a:sym typeface="Arial Narrow"/>
                      </a:endParaRPr>
                    </a:p>
                  </a:txBody>
                  <a:tcPr marT="9525" marB="91425" marR="9525" marL="9525" anchor="b"/>
                </a:tc>
                <a:tc>
                  <a:txBody>
                    <a:bodyPr/>
                    <a:lstStyle/>
                    <a:p>
                      <a:pPr indent="0" lvl="0" marL="0" marR="0" rtl="0" algn="ctr">
                        <a:lnSpc>
                          <a:spcPct val="115000"/>
                        </a:lnSpc>
                        <a:spcBef>
                          <a:spcPts val="0"/>
                        </a:spcBef>
                        <a:spcAft>
                          <a:spcPts val="0"/>
                        </a:spcAft>
                        <a:buClr>
                          <a:srgbClr val="000000"/>
                        </a:buClr>
                        <a:buSzPts val="1000"/>
                        <a:buFont typeface="Arial"/>
                        <a:buNone/>
                      </a:pPr>
                      <a:r>
                        <a:rPr b="1" lang="es-PE" sz="1000" u="none" cap="none" strike="noStrike">
                          <a:latin typeface="Arial Narrow"/>
                          <a:ea typeface="Arial Narrow"/>
                          <a:cs typeface="Arial Narrow"/>
                          <a:sym typeface="Arial Narrow"/>
                        </a:rPr>
                        <a:t>conclusion</a:t>
                      </a:r>
                      <a:endParaRPr b="1" sz="1000" u="none" cap="none" strike="noStrike">
                        <a:latin typeface="Arial Narrow"/>
                        <a:ea typeface="Arial Narrow"/>
                        <a:cs typeface="Arial Narrow"/>
                        <a:sym typeface="Arial Narrow"/>
                      </a:endParaRPr>
                    </a:p>
                  </a:txBody>
                  <a:tcPr marT="9525" marB="91425" marR="9525" marL="9525" anchor="b"/>
                </a:tc>
              </a:tr>
              <a:tr h="200025">
                <a:tc vMerge="1"/>
                <a:tc>
                  <a:txBody>
                    <a:bodyPr/>
                    <a:lstStyle/>
                    <a:p>
                      <a:pPr indent="0" lvl="0" marL="0" marR="0" rtl="0" algn="ctr">
                        <a:lnSpc>
                          <a:spcPct val="115000"/>
                        </a:lnSpc>
                        <a:spcBef>
                          <a:spcPts val="0"/>
                        </a:spcBef>
                        <a:spcAft>
                          <a:spcPts val="0"/>
                        </a:spcAft>
                        <a:buClr>
                          <a:srgbClr val="000000"/>
                        </a:buClr>
                        <a:buSzPts val="1000"/>
                        <a:buFont typeface="Arial"/>
                        <a:buNone/>
                      </a:pPr>
                      <a:r>
                        <a:rPr b="1" lang="es-PE" sz="1000" u="none" cap="none" strike="noStrike">
                          <a:latin typeface="Arial Narrow"/>
                          <a:ea typeface="Arial Narrow"/>
                          <a:cs typeface="Arial Narrow"/>
                          <a:sym typeface="Arial Narrow"/>
                        </a:rPr>
                        <a:t>region</a:t>
                      </a:r>
                      <a:endParaRPr b="1" sz="1000" u="none" cap="none" strike="noStrike">
                        <a:latin typeface="Arial Narrow"/>
                        <a:ea typeface="Arial Narrow"/>
                        <a:cs typeface="Arial Narrow"/>
                        <a:sym typeface="Arial Narrow"/>
                      </a:endParaRPr>
                    </a:p>
                  </a:txBody>
                  <a:tcPr marT="9525" marB="91425" marR="9525" marL="9525" anchor="b">
                    <a:lnL cap="flat" cmpd="sng" w="9525">
                      <a:solidFill>
                        <a:srgbClr val="000000"/>
                      </a:solidFill>
                      <a:prstDash val="solid"/>
                      <a:round/>
                      <a:headEnd len="sm" w="sm" type="none"/>
                      <a:tailEnd len="sm" w="sm" type="none"/>
                    </a:lnL>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s-PE" sz="1000" u="none" cap="none" strike="noStrike">
                          <a:latin typeface="Arial Narrow"/>
                          <a:ea typeface="Arial Narrow"/>
                          <a:cs typeface="Arial Narrow"/>
                          <a:sym typeface="Arial Narrow"/>
                        </a:rPr>
                        <a:t>identified</a:t>
                      </a:r>
                      <a:endParaRPr b="1" sz="1000" u="none" cap="none" strike="noStrike">
                        <a:latin typeface="Arial Narrow"/>
                        <a:ea typeface="Arial Narrow"/>
                        <a:cs typeface="Arial Narrow"/>
                        <a:sym typeface="Arial Narrow"/>
                      </a:endParaRPr>
                    </a:p>
                  </a:txBody>
                  <a:tcPr marT="9525" marB="91425" marR="9525" marL="9525" anchor="b">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s-PE" sz="1000" u="none" cap="none" strike="noStrike">
                          <a:latin typeface="Arial Narrow"/>
                          <a:ea typeface="Arial Narrow"/>
                          <a:cs typeface="Arial Narrow"/>
                          <a:sym typeface="Arial Narrow"/>
                        </a:rPr>
                        <a:t>anemia</a:t>
                      </a:r>
                      <a:endParaRPr b="1" sz="1000" u="none" cap="none" strike="noStrike">
                        <a:latin typeface="Arial Narrow"/>
                        <a:ea typeface="Arial Narrow"/>
                        <a:cs typeface="Arial Narrow"/>
                        <a:sym typeface="Arial Narrow"/>
                      </a:endParaRPr>
                    </a:p>
                  </a:txBody>
                  <a:tcPr marT="9525" marB="91425" marR="9525" marL="9525" anchor="b">
                    <a:lnB cap="flat" cmpd="sng" w="9525">
                      <a:solidFill>
                        <a:srgbClr val="000000"/>
                      </a:solidFill>
                      <a:prstDash val="solid"/>
                      <a:round/>
                      <a:headEnd len="sm" w="sm" type="none"/>
                      <a:tailEnd len="sm" w="sm" type="none"/>
                    </a:lnB>
                  </a:tcPr>
                </a:tc>
              </a:tr>
            </a:tbl>
          </a:graphicData>
        </a:graphic>
      </p:graphicFrame>
      <p:graphicFrame>
        <p:nvGraphicFramePr>
          <p:cNvPr id="163" name="Google Shape;163;gf72ab71c4f_2_60"/>
          <p:cNvGraphicFramePr/>
          <p:nvPr/>
        </p:nvGraphicFramePr>
        <p:xfrm>
          <a:off x="7557475" y="4011250"/>
          <a:ext cx="3000000" cy="3000000"/>
        </p:xfrm>
        <a:graphic>
          <a:graphicData uri="http://schemas.openxmlformats.org/drawingml/2006/table">
            <a:tbl>
              <a:tblPr>
                <a:noFill/>
                <a:tableStyleId>{BE454C6E-AB14-442E-9FE8-F31901BF9ECF}</a:tableStyleId>
              </a:tblPr>
              <a:tblGrid>
                <a:gridCol w="838200"/>
                <a:gridCol w="1200150"/>
                <a:gridCol w="1200150"/>
              </a:tblGrid>
              <a:tr h="200025">
                <a:tc>
                  <a:txBody>
                    <a:bodyPr/>
                    <a:lstStyle/>
                    <a:p>
                      <a:pPr indent="0" lvl="0" marL="0" marR="0" rtl="0" algn="l">
                        <a:lnSpc>
                          <a:spcPct val="100000"/>
                        </a:lnSpc>
                        <a:spcBef>
                          <a:spcPts val="0"/>
                        </a:spcBef>
                        <a:spcAft>
                          <a:spcPts val="0"/>
                        </a:spcAft>
                        <a:buClr>
                          <a:srgbClr val="000000"/>
                        </a:buClr>
                        <a:buSzPts val="1200"/>
                        <a:buFont typeface="Arial"/>
                        <a:buNone/>
                      </a:pPr>
                      <a:r>
                        <a:rPr lang="es-PE" sz="1200" u="none" cap="none" strike="noStrike">
                          <a:latin typeface="Calibri"/>
                          <a:ea typeface="Calibri"/>
                          <a:cs typeface="Calibri"/>
                          <a:sym typeface="Calibri"/>
                        </a:rPr>
                        <a:t> </a:t>
                      </a:r>
                      <a:endParaRPr sz="1200" u="none" cap="none" strike="noStrike">
                        <a:latin typeface="Calibri"/>
                        <a:ea typeface="Calibri"/>
                        <a:cs typeface="Calibri"/>
                        <a:sym typeface="Calibri"/>
                      </a:endParaRPr>
                    </a:p>
                  </a:txBody>
                  <a:tcPr marT="9525" marB="91425" marR="9525" marL="952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b="1" lang="es-PE" sz="1200" u="none" cap="none" strike="noStrike">
                          <a:latin typeface="Arial Narrow"/>
                          <a:ea typeface="Arial Narrow"/>
                          <a:cs typeface="Arial Narrow"/>
                          <a:sym typeface="Arial Narrow"/>
                        </a:rPr>
                        <a:t>child</a:t>
                      </a:r>
                      <a:endParaRPr b="1" sz="1200" u="none" cap="none" strike="noStrike">
                        <a:latin typeface="Arial Narrow"/>
                        <a:ea typeface="Arial Narrow"/>
                        <a:cs typeface="Arial Narrow"/>
                        <a:sym typeface="Arial Narrow"/>
                      </a:endParaRPr>
                    </a:p>
                  </a:txBody>
                  <a:tcPr marT="9525" marB="91425" marR="9525" marL="952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b="1" lang="es-PE" sz="1200" u="none" cap="none" strike="noStrike">
                          <a:latin typeface="Arial Narrow"/>
                          <a:ea typeface="Arial Narrow"/>
                          <a:cs typeface="Arial Narrow"/>
                          <a:sym typeface="Arial Narrow"/>
                        </a:rPr>
                        <a:t>household</a:t>
                      </a:r>
                      <a:endParaRPr b="1" sz="1200" u="none" cap="none" strike="noStrike">
                        <a:latin typeface="Arial Narrow"/>
                        <a:ea typeface="Arial Narrow"/>
                        <a:cs typeface="Arial Narrow"/>
                        <a:sym typeface="Arial Narrow"/>
                      </a:endParaRPr>
                    </a:p>
                  </a:txBody>
                  <a:tcPr marT="9525" marB="91425" marR="9525" marL="952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rowSpan="5">
                  <a:txBody>
                    <a:bodyPr/>
                    <a:lstStyle/>
                    <a:p>
                      <a:pPr indent="0" lvl="0" marL="0" marR="0" rtl="0" algn="ctr">
                        <a:lnSpc>
                          <a:spcPct val="100000"/>
                        </a:lnSpc>
                        <a:spcBef>
                          <a:spcPts val="0"/>
                        </a:spcBef>
                        <a:spcAft>
                          <a:spcPts val="0"/>
                        </a:spcAft>
                        <a:buClr>
                          <a:srgbClr val="000000"/>
                        </a:buClr>
                        <a:buSzPts val="1100"/>
                        <a:buFont typeface="Arial"/>
                        <a:buNone/>
                      </a:pPr>
                      <a:r>
                        <a:rPr b="1" lang="es-PE" sz="1100" u="none" cap="none" strike="noStrike">
                          <a:latin typeface="Arial Narrow"/>
                          <a:ea typeface="Arial Narrow"/>
                          <a:cs typeface="Arial Narrow"/>
                          <a:sym typeface="Arial Narrow"/>
                        </a:rPr>
                        <a:t>Palabras</a:t>
                      </a:r>
                      <a:endParaRPr b="1" sz="1100" u="none" cap="none" strike="noStrike">
                        <a:latin typeface="Arial Narrow"/>
                        <a:ea typeface="Arial Narrow"/>
                        <a:cs typeface="Arial Narrow"/>
                        <a:sym typeface="Arial Narrow"/>
                      </a:endParaRPr>
                    </a:p>
                    <a:p>
                      <a:pPr indent="0" lvl="0" marL="0" marR="0" rtl="0" algn="ctr">
                        <a:lnSpc>
                          <a:spcPct val="115000"/>
                        </a:lnSpc>
                        <a:spcBef>
                          <a:spcPts val="0"/>
                        </a:spcBef>
                        <a:spcAft>
                          <a:spcPts val="0"/>
                        </a:spcAft>
                        <a:buClr>
                          <a:srgbClr val="000000"/>
                        </a:buClr>
                        <a:buSzPts val="1100"/>
                        <a:buFont typeface="Arial"/>
                        <a:buNone/>
                      </a:pPr>
                      <a:r>
                        <a:rPr b="1" lang="es-PE" sz="1100" u="none" cap="none" strike="noStrike">
                          <a:latin typeface="Arial Narrow"/>
                          <a:ea typeface="Arial Narrow"/>
                          <a:cs typeface="Arial Narrow"/>
                          <a:sym typeface="Arial Narrow"/>
                        </a:rPr>
                        <a:t>  más similares</a:t>
                      </a:r>
                      <a:endParaRPr b="1" sz="1100" u="none" cap="none" strike="noStrike">
                        <a:latin typeface="Arial Narrow"/>
                        <a:ea typeface="Arial Narrow"/>
                        <a:cs typeface="Arial Narrow"/>
                        <a:sym typeface="Arial Narrow"/>
                      </a:endParaRPr>
                    </a:p>
                  </a:txBody>
                  <a:tcPr marT="9525" marB="91425" marR="9525" marL="9525" anchor="ctr">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s-PE" sz="1000" u="none" cap="none" strike="noStrike">
                          <a:latin typeface="Arial Narrow"/>
                          <a:ea typeface="Arial Narrow"/>
                          <a:cs typeface="Arial Narrow"/>
                          <a:sym typeface="Arial Narrow"/>
                        </a:rPr>
                        <a:t>age</a:t>
                      </a:r>
                      <a:endParaRPr b="1" sz="1000" u="none" cap="none" strike="noStrike">
                        <a:latin typeface="Arial Narrow"/>
                        <a:ea typeface="Arial Narrow"/>
                        <a:cs typeface="Arial Narrow"/>
                        <a:sym typeface="Arial Narrow"/>
                      </a:endParaRPr>
                    </a:p>
                  </a:txBody>
                  <a:tcPr marT="9525" marB="91425" marR="9525" marL="952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tcPr>
                </a:tc>
                <a:tc>
                  <a:txBody>
                    <a:bodyPr/>
                    <a:lstStyle/>
                    <a:p>
                      <a:pPr indent="0" lvl="0" marL="0" marR="0" rtl="0" algn="ctr">
                        <a:lnSpc>
                          <a:spcPct val="115000"/>
                        </a:lnSpc>
                        <a:spcBef>
                          <a:spcPts val="0"/>
                        </a:spcBef>
                        <a:spcAft>
                          <a:spcPts val="0"/>
                        </a:spcAft>
                        <a:buClr>
                          <a:srgbClr val="000000"/>
                        </a:buClr>
                        <a:buSzPts val="1000"/>
                        <a:buFont typeface="Arial"/>
                        <a:buNone/>
                      </a:pPr>
                      <a:r>
                        <a:rPr b="1" lang="es-PE" sz="1000" u="none" cap="none" strike="noStrike">
                          <a:latin typeface="Arial Narrow"/>
                          <a:ea typeface="Arial Narrow"/>
                          <a:cs typeface="Arial Narrow"/>
                          <a:sym typeface="Arial Narrow"/>
                        </a:rPr>
                        <a:t>expenditure</a:t>
                      </a:r>
                      <a:endParaRPr b="1" sz="1000" u="none" cap="none" strike="noStrike">
                        <a:latin typeface="Arial Narrow"/>
                        <a:ea typeface="Arial Narrow"/>
                        <a:cs typeface="Arial Narrow"/>
                        <a:sym typeface="Arial Narrow"/>
                      </a:endParaRPr>
                    </a:p>
                  </a:txBody>
                  <a:tcPr marT="9525" marB="91425" marR="9525" marL="9525" anchor="b">
                    <a:lnT cap="flat" cmpd="sng" w="9525">
                      <a:solidFill>
                        <a:srgbClr val="000000"/>
                      </a:solidFill>
                      <a:prstDash val="solid"/>
                      <a:round/>
                      <a:headEnd len="sm" w="sm" type="none"/>
                      <a:tailEnd len="sm" w="sm" type="none"/>
                    </a:lnT>
                  </a:tcPr>
                </a:tc>
              </a:tr>
              <a:tr h="200025">
                <a:tc vMerge="1"/>
                <a:tc>
                  <a:txBody>
                    <a:bodyPr/>
                    <a:lstStyle/>
                    <a:p>
                      <a:pPr indent="0" lvl="0" marL="0" marR="0" rtl="0" algn="ctr">
                        <a:lnSpc>
                          <a:spcPct val="115000"/>
                        </a:lnSpc>
                        <a:spcBef>
                          <a:spcPts val="0"/>
                        </a:spcBef>
                        <a:spcAft>
                          <a:spcPts val="0"/>
                        </a:spcAft>
                        <a:buClr>
                          <a:srgbClr val="000000"/>
                        </a:buClr>
                        <a:buSzPts val="1000"/>
                        <a:buFont typeface="Arial"/>
                        <a:buNone/>
                      </a:pPr>
                      <a:r>
                        <a:rPr b="1" lang="es-PE" sz="1000" u="none" cap="none" strike="noStrike">
                          <a:latin typeface="Arial Narrow"/>
                          <a:ea typeface="Arial Narrow"/>
                          <a:cs typeface="Arial Narrow"/>
                          <a:sym typeface="Arial Narrow"/>
                        </a:rPr>
                        <a:t>score</a:t>
                      </a:r>
                      <a:endParaRPr b="1" sz="1000" u="none" cap="none" strike="noStrike">
                        <a:latin typeface="Arial Narrow"/>
                        <a:ea typeface="Arial Narrow"/>
                        <a:cs typeface="Arial Narrow"/>
                        <a:sym typeface="Arial Narrow"/>
                      </a:endParaRPr>
                    </a:p>
                  </a:txBody>
                  <a:tcPr marT="9525" marB="91425" marR="9525" marL="9525" anchor="b">
                    <a:lnL cap="flat" cmpd="sng" w="9525">
                      <a:solidFill>
                        <a:srgbClr val="000000"/>
                      </a:solidFill>
                      <a:prstDash val="solid"/>
                      <a:round/>
                      <a:headEnd len="sm" w="sm" type="none"/>
                      <a:tailEnd len="sm" w="sm" type="none"/>
                    </a:lnL>
                  </a:tcPr>
                </a:tc>
                <a:tc>
                  <a:txBody>
                    <a:bodyPr/>
                    <a:lstStyle/>
                    <a:p>
                      <a:pPr indent="0" lvl="0" marL="0" marR="0" rtl="0" algn="ctr">
                        <a:lnSpc>
                          <a:spcPct val="115000"/>
                        </a:lnSpc>
                        <a:spcBef>
                          <a:spcPts val="0"/>
                        </a:spcBef>
                        <a:spcAft>
                          <a:spcPts val="0"/>
                        </a:spcAft>
                        <a:buClr>
                          <a:srgbClr val="000000"/>
                        </a:buClr>
                        <a:buSzPts val="1000"/>
                        <a:buFont typeface="Arial"/>
                        <a:buNone/>
                      </a:pPr>
                      <a:r>
                        <a:rPr b="1" lang="es-PE" sz="1000" u="none" cap="none" strike="noStrike">
                          <a:latin typeface="Arial Narrow"/>
                          <a:ea typeface="Arial Narrow"/>
                          <a:cs typeface="Arial Narrow"/>
                          <a:sym typeface="Arial Narrow"/>
                        </a:rPr>
                        <a:t>increase</a:t>
                      </a:r>
                      <a:endParaRPr b="1" sz="1000" u="none" cap="none" strike="noStrike">
                        <a:latin typeface="Arial Narrow"/>
                        <a:ea typeface="Arial Narrow"/>
                        <a:cs typeface="Arial Narrow"/>
                        <a:sym typeface="Arial Narrow"/>
                      </a:endParaRPr>
                    </a:p>
                  </a:txBody>
                  <a:tcPr marT="9525" marB="91425" marR="9525" marL="9525" anchor="b"/>
                </a:tc>
              </a:tr>
              <a:tr h="200025">
                <a:tc vMerge="1"/>
                <a:tc>
                  <a:txBody>
                    <a:bodyPr/>
                    <a:lstStyle/>
                    <a:p>
                      <a:pPr indent="0" lvl="0" marL="0" marR="0" rtl="0" algn="ctr">
                        <a:lnSpc>
                          <a:spcPct val="115000"/>
                        </a:lnSpc>
                        <a:spcBef>
                          <a:spcPts val="0"/>
                        </a:spcBef>
                        <a:spcAft>
                          <a:spcPts val="0"/>
                        </a:spcAft>
                        <a:buClr>
                          <a:srgbClr val="000000"/>
                        </a:buClr>
                        <a:buSzPts val="1000"/>
                        <a:buFont typeface="Arial"/>
                        <a:buNone/>
                      </a:pPr>
                      <a:r>
                        <a:rPr b="1" lang="es-PE" sz="1000" u="none" cap="none" strike="noStrike">
                          <a:latin typeface="Arial Narrow"/>
                          <a:ea typeface="Arial Narrow"/>
                          <a:cs typeface="Arial Narrow"/>
                          <a:sym typeface="Arial Narrow"/>
                        </a:rPr>
                        <a:t>5_year</a:t>
                      </a:r>
                      <a:endParaRPr b="1" sz="1000" u="none" cap="none" strike="noStrike">
                        <a:latin typeface="Arial Narrow"/>
                        <a:ea typeface="Arial Narrow"/>
                        <a:cs typeface="Arial Narrow"/>
                        <a:sym typeface="Arial Narrow"/>
                      </a:endParaRPr>
                    </a:p>
                  </a:txBody>
                  <a:tcPr marT="9525" marB="91425" marR="9525" marL="9525" anchor="b">
                    <a:lnL cap="flat" cmpd="sng" w="9525">
                      <a:solidFill>
                        <a:srgbClr val="000000"/>
                      </a:solidFill>
                      <a:prstDash val="solid"/>
                      <a:round/>
                      <a:headEnd len="sm" w="sm" type="none"/>
                      <a:tailEnd len="sm" w="sm" type="none"/>
                    </a:lnL>
                  </a:tcPr>
                </a:tc>
                <a:tc>
                  <a:txBody>
                    <a:bodyPr/>
                    <a:lstStyle/>
                    <a:p>
                      <a:pPr indent="0" lvl="0" marL="0" marR="0" rtl="0" algn="ctr">
                        <a:lnSpc>
                          <a:spcPct val="115000"/>
                        </a:lnSpc>
                        <a:spcBef>
                          <a:spcPts val="0"/>
                        </a:spcBef>
                        <a:spcAft>
                          <a:spcPts val="0"/>
                        </a:spcAft>
                        <a:buClr>
                          <a:srgbClr val="000000"/>
                        </a:buClr>
                        <a:buSzPts val="1000"/>
                        <a:buFont typeface="Arial"/>
                        <a:buNone/>
                      </a:pPr>
                      <a:r>
                        <a:rPr b="1" lang="es-PE" sz="1000" u="none" cap="none" strike="noStrike">
                          <a:latin typeface="Arial Narrow"/>
                          <a:ea typeface="Arial Narrow"/>
                          <a:cs typeface="Arial Narrow"/>
                          <a:sym typeface="Arial Narrow"/>
                        </a:rPr>
                        <a:t>result</a:t>
                      </a:r>
                      <a:endParaRPr b="1" sz="1000" u="none" cap="none" strike="noStrike">
                        <a:latin typeface="Arial Narrow"/>
                        <a:ea typeface="Arial Narrow"/>
                        <a:cs typeface="Arial Narrow"/>
                        <a:sym typeface="Arial Narrow"/>
                      </a:endParaRPr>
                    </a:p>
                  </a:txBody>
                  <a:tcPr marT="9525" marB="91425" marR="9525" marL="9525" anchor="b"/>
                </a:tc>
              </a:tr>
              <a:tr h="200025">
                <a:tc vMerge="1"/>
                <a:tc>
                  <a:txBody>
                    <a:bodyPr/>
                    <a:lstStyle/>
                    <a:p>
                      <a:pPr indent="0" lvl="0" marL="0" marR="0" rtl="0" algn="ctr">
                        <a:lnSpc>
                          <a:spcPct val="115000"/>
                        </a:lnSpc>
                        <a:spcBef>
                          <a:spcPts val="0"/>
                        </a:spcBef>
                        <a:spcAft>
                          <a:spcPts val="0"/>
                        </a:spcAft>
                        <a:buClr>
                          <a:srgbClr val="000000"/>
                        </a:buClr>
                        <a:buSzPts val="1000"/>
                        <a:buFont typeface="Arial"/>
                        <a:buNone/>
                      </a:pPr>
                      <a:r>
                        <a:rPr b="1" lang="es-PE" sz="1000" u="none" cap="none" strike="noStrike">
                          <a:latin typeface="Arial Narrow"/>
                          <a:ea typeface="Arial Narrow"/>
                          <a:cs typeface="Arial Narrow"/>
                          <a:sym typeface="Arial Narrow"/>
                        </a:rPr>
                        <a:t>overweight</a:t>
                      </a:r>
                      <a:endParaRPr b="1" sz="1000" u="none" cap="none" strike="noStrike">
                        <a:latin typeface="Arial Narrow"/>
                        <a:ea typeface="Arial Narrow"/>
                        <a:cs typeface="Arial Narrow"/>
                        <a:sym typeface="Arial Narrow"/>
                      </a:endParaRPr>
                    </a:p>
                  </a:txBody>
                  <a:tcPr marT="9525" marB="91425" marR="9525" marL="9525" anchor="b">
                    <a:lnL cap="flat" cmpd="sng" w="9525">
                      <a:solidFill>
                        <a:srgbClr val="000000"/>
                      </a:solidFill>
                      <a:prstDash val="solid"/>
                      <a:round/>
                      <a:headEnd len="sm" w="sm" type="none"/>
                      <a:tailEnd len="sm" w="sm" type="none"/>
                    </a:lnL>
                  </a:tcPr>
                </a:tc>
                <a:tc>
                  <a:txBody>
                    <a:bodyPr/>
                    <a:lstStyle/>
                    <a:p>
                      <a:pPr indent="0" lvl="0" marL="0" marR="0" rtl="0" algn="ctr">
                        <a:lnSpc>
                          <a:spcPct val="115000"/>
                        </a:lnSpc>
                        <a:spcBef>
                          <a:spcPts val="0"/>
                        </a:spcBef>
                        <a:spcAft>
                          <a:spcPts val="0"/>
                        </a:spcAft>
                        <a:buClr>
                          <a:srgbClr val="000000"/>
                        </a:buClr>
                        <a:buSzPts val="1000"/>
                        <a:buFont typeface="Arial"/>
                        <a:buNone/>
                      </a:pPr>
                      <a:r>
                        <a:rPr b="1" lang="es-PE" sz="1000" u="none" cap="none" strike="noStrike">
                          <a:latin typeface="Arial Narrow"/>
                          <a:ea typeface="Arial Narrow"/>
                          <a:cs typeface="Arial Narrow"/>
                          <a:sym typeface="Arial Narrow"/>
                        </a:rPr>
                        <a:t>evidence</a:t>
                      </a:r>
                      <a:endParaRPr b="1" sz="1000" u="none" cap="none" strike="noStrike">
                        <a:latin typeface="Arial Narrow"/>
                        <a:ea typeface="Arial Narrow"/>
                        <a:cs typeface="Arial Narrow"/>
                        <a:sym typeface="Arial Narrow"/>
                      </a:endParaRPr>
                    </a:p>
                  </a:txBody>
                  <a:tcPr marT="9525" marB="91425" marR="9525" marL="9525" anchor="b"/>
                </a:tc>
              </a:tr>
              <a:tr h="200025">
                <a:tc vMerge="1"/>
                <a:tc>
                  <a:txBody>
                    <a:bodyPr/>
                    <a:lstStyle/>
                    <a:p>
                      <a:pPr indent="0" lvl="0" marL="0" marR="0" rtl="0" algn="ctr">
                        <a:lnSpc>
                          <a:spcPct val="115000"/>
                        </a:lnSpc>
                        <a:spcBef>
                          <a:spcPts val="0"/>
                        </a:spcBef>
                        <a:spcAft>
                          <a:spcPts val="0"/>
                        </a:spcAft>
                        <a:buClr>
                          <a:srgbClr val="000000"/>
                        </a:buClr>
                        <a:buSzPts val="1000"/>
                        <a:buFont typeface="Arial"/>
                        <a:buNone/>
                      </a:pPr>
                      <a:r>
                        <a:rPr b="1" lang="es-PE" sz="1000" u="none" cap="none" strike="noStrike">
                          <a:latin typeface="Arial Narrow"/>
                          <a:ea typeface="Arial Narrow"/>
                          <a:cs typeface="Arial Narrow"/>
                          <a:sym typeface="Arial Narrow"/>
                        </a:rPr>
                        <a:t>stunting</a:t>
                      </a:r>
                      <a:endParaRPr b="1" sz="1000" u="none" cap="none" strike="noStrike">
                        <a:latin typeface="Arial Narrow"/>
                        <a:ea typeface="Arial Narrow"/>
                        <a:cs typeface="Arial Narrow"/>
                        <a:sym typeface="Arial Narrow"/>
                      </a:endParaRPr>
                    </a:p>
                  </a:txBody>
                  <a:tcPr marT="9525" marB="91425" marR="9525" marL="9525" anchor="b">
                    <a:lnL cap="flat" cmpd="sng" w="9525">
                      <a:solidFill>
                        <a:srgbClr val="000000"/>
                      </a:solidFill>
                      <a:prstDash val="solid"/>
                      <a:round/>
                      <a:headEnd len="sm" w="sm" type="none"/>
                      <a:tailEnd len="sm" w="sm" type="none"/>
                    </a:lnL>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s-PE" sz="1000" u="none" cap="none" strike="noStrike">
                          <a:latin typeface="Arial Narrow"/>
                          <a:ea typeface="Arial Narrow"/>
                          <a:cs typeface="Arial Narrow"/>
                          <a:sym typeface="Arial Narrow"/>
                        </a:rPr>
                        <a:t>exposure</a:t>
                      </a:r>
                      <a:endParaRPr b="1" sz="1000" u="none" cap="none" strike="noStrike">
                        <a:latin typeface="Arial Narrow"/>
                        <a:ea typeface="Arial Narrow"/>
                        <a:cs typeface="Arial Narrow"/>
                        <a:sym typeface="Arial Narrow"/>
                      </a:endParaRPr>
                    </a:p>
                  </a:txBody>
                  <a:tcPr marT="9525" marB="91425" marR="9525" marL="9525" anchor="b">
                    <a:lnB cap="flat" cmpd="sng" w="9525">
                      <a:solidFill>
                        <a:srgbClr val="000000"/>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xEl>
                                              <p:pRg end="15" st="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xEl>
                                              <p:pRg end="16" st="1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xEl>
                                              <p:pRg end="17" st="1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xEl>
                                              <p:pRg end="18" st="1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f72ab71c4f_2_16"/>
          <p:cNvSpPr txBox="1"/>
          <p:nvPr>
            <p:ph type="title"/>
          </p:nvPr>
        </p:nvSpPr>
        <p:spPr>
          <a:xfrm>
            <a:off x="6096000" y="146575"/>
            <a:ext cx="5685000" cy="840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800"/>
              <a:buNone/>
            </a:pPr>
            <a:r>
              <a:rPr lang="es-PE"/>
              <a:t>Corpus completo</a:t>
            </a:r>
            <a:endParaRPr/>
          </a:p>
        </p:txBody>
      </p:sp>
      <p:pic>
        <p:nvPicPr>
          <p:cNvPr id="170" name="Google Shape;170;gf72ab71c4f_2_16"/>
          <p:cNvPicPr preferRelativeResize="0"/>
          <p:nvPr/>
        </p:nvPicPr>
        <p:blipFill rotWithShape="1">
          <a:blip r:embed="rId3">
            <a:alphaModFix/>
          </a:blip>
          <a:srcRect b="0" l="0" r="0" t="0"/>
          <a:stretch/>
        </p:blipFill>
        <p:spPr>
          <a:xfrm>
            <a:off x="130475" y="146575"/>
            <a:ext cx="5684949" cy="4282676"/>
          </a:xfrm>
          <a:prstGeom prst="rect">
            <a:avLst/>
          </a:prstGeom>
          <a:noFill/>
          <a:ln>
            <a:noFill/>
          </a:ln>
        </p:spPr>
      </p:pic>
      <p:sp>
        <p:nvSpPr>
          <p:cNvPr id="171" name="Google Shape;171;gf72ab71c4f_2_16"/>
          <p:cNvSpPr/>
          <p:nvPr/>
        </p:nvSpPr>
        <p:spPr>
          <a:xfrm>
            <a:off x="6687300" y="1572500"/>
            <a:ext cx="4937400" cy="739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s-PE" sz="2000" u="none" cap="none" strike="noStrike">
                <a:solidFill>
                  <a:srgbClr val="000000"/>
                </a:solidFill>
                <a:latin typeface="Open Sans"/>
                <a:ea typeface="Open Sans"/>
                <a:cs typeface="Open Sans"/>
                <a:sym typeface="Open Sans"/>
              </a:rPr>
              <a:t>Similitud 100 palabras más frecuentes, dimensiones t-SNE </a:t>
            </a:r>
            <a:endParaRPr b="1" i="0" sz="2000" u="none" cap="none" strike="noStrike">
              <a:solidFill>
                <a:srgbClr val="000000"/>
              </a:solidFill>
              <a:latin typeface="Open Sans"/>
              <a:ea typeface="Open Sans"/>
              <a:cs typeface="Open Sans"/>
              <a:sym typeface="Open Sans"/>
            </a:endParaRPr>
          </a:p>
        </p:txBody>
      </p:sp>
      <p:pic>
        <p:nvPicPr>
          <p:cNvPr id="172" name="Google Shape;172;gf72ab71c4f_2_16"/>
          <p:cNvPicPr preferRelativeResize="0"/>
          <p:nvPr/>
        </p:nvPicPr>
        <p:blipFill rotWithShape="1">
          <a:blip r:embed="rId4">
            <a:alphaModFix/>
          </a:blip>
          <a:srcRect b="4641" l="5710" r="7903" t="10323"/>
          <a:stretch/>
        </p:blipFill>
        <p:spPr>
          <a:xfrm>
            <a:off x="5582100" y="2454075"/>
            <a:ext cx="6609900" cy="3945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gf72ab71c4f_2_24"/>
          <p:cNvSpPr txBox="1"/>
          <p:nvPr>
            <p:ph type="title"/>
          </p:nvPr>
        </p:nvSpPr>
        <p:spPr>
          <a:xfrm>
            <a:off x="6096000" y="146575"/>
            <a:ext cx="5685000" cy="840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800"/>
              <a:buNone/>
            </a:pPr>
            <a:r>
              <a:rPr lang="es-PE"/>
              <a:t>Temática: Pobreza</a:t>
            </a:r>
            <a:endParaRPr/>
          </a:p>
        </p:txBody>
      </p:sp>
      <p:sp>
        <p:nvSpPr>
          <p:cNvPr id="179" name="Google Shape;179;gf72ab71c4f_2_24"/>
          <p:cNvSpPr/>
          <p:nvPr/>
        </p:nvSpPr>
        <p:spPr>
          <a:xfrm>
            <a:off x="6687300" y="1572500"/>
            <a:ext cx="4937400" cy="739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s-PE" sz="2000" u="none" cap="none" strike="noStrike">
                <a:solidFill>
                  <a:srgbClr val="000000"/>
                </a:solidFill>
                <a:latin typeface="Open Sans"/>
                <a:ea typeface="Open Sans"/>
                <a:cs typeface="Open Sans"/>
                <a:sym typeface="Open Sans"/>
              </a:rPr>
              <a:t>Similitud 30 palabras más frecuentes, dimensiones t-SNE</a:t>
            </a:r>
            <a:r>
              <a:rPr b="1" i="0" lang="es-PE" sz="2000" u="none" cap="none" strike="noStrike">
                <a:solidFill>
                  <a:srgbClr val="000000"/>
                </a:solidFill>
                <a:latin typeface="Arial Narrow"/>
                <a:ea typeface="Arial Narrow"/>
                <a:cs typeface="Arial Narrow"/>
                <a:sym typeface="Arial Narrow"/>
              </a:rPr>
              <a:t> </a:t>
            </a:r>
            <a:endParaRPr b="1" i="0" sz="2000" u="none" cap="none" strike="noStrike">
              <a:solidFill>
                <a:srgbClr val="000000"/>
              </a:solidFill>
              <a:latin typeface="Times New Roman"/>
              <a:ea typeface="Times New Roman"/>
              <a:cs typeface="Times New Roman"/>
              <a:sym typeface="Times New Roman"/>
            </a:endParaRPr>
          </a:p>
        </p:txBody>
      </p:sp>
      <p:pic>
        <p:nvPicPr>
          <p:cNvPr id="180" name="Google Shape;180;gf72ab71c4f_2_24"/>
          <p:cNvPicPr preferRelativeResize="0"/>
          <p:nvPr/>
        </p:nvPicPr>
        <p:blipFill rotWithShape="1">
          <a:blip r:embed="rId3">
            <a:alphaModFix/>
          </a:blip>
          <a:srcRect b="0" l="0" r="0" t="0"/>
          <a:stretch/>
        </p:blipFill>
        <p:spPr>
          <a:xfrm>
            <a:off x="130475" y="192375"/>
            <a:ext cx="5684950" cy="4239249"/>
          </a:xfrm>
          <a:prstGeom prst="rect">
            <a:avLst/>
          </a:prstGeom>
          <a:noFill/>
          <a:ln>
            <a:noFill/>
          </a:ln>
        </p:spPr>
      </p:pic>
      <p:pic>
        <p:nvPicPr>
          <p:cNvPr id="181" name="Google Shape;181;gf72ab71c4f_2_24"/>
          <p:cNvPicPr preferRelativeResize="0"/>
          <p:nvPr/>
        </p:nvPicPr>
        <p:blipFill rotWithShape="1">
          <a:blip r:embed="rId4">
            <a:alphaModFix/>
          </a:blip>
          <a:srcRect b="4635" l="5872" r="4880" t="11681"/>
          <a:stretch/>
        </p:blipFill>
        <p:spPr>
          <a:xfrm>
            <a:off x="5589500" y="2312000"/>
            <a:ext cx="6602500" cy="4053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f72ab71c4f_2_32"/>
          <p:cNvSpPr txBox="1"/>
          <p:nvPr>
            <p:ph type="title"/>
          </p:nvPr>
        </p:nvSpPr>
        <p:spPr>
          <a:xfrm>
            <a:off x="6096000" y="146575"/>
            <a:ext cx="5685000" cy="840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800"/>
              <a:buNone/>
            </a:pPr>
            <a:r>
              <a:rPr lang="es-PE"/>
              <a:t>Temática: Programas Sociales y grupos etarios </a:t>
            </a:r>
            <a:endParaRPr/>
          </a:p>
        </p:txBody>
      </p:sp>
      <p:sp>
        <p:nvSpPr>
          <p:cNvPr id="188" name="Google Shape;188;gf72ab71c4f_2_32"/>
          <p:cNvSpPr/>
          <p:nvPr/>
        </p:nvSpPr>
        <p:spPr>
          <a:xfrm>
            <a:off x="6614800" y="1699525"/>
            <a:ext cx="4937400" cy="739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s-PE" sz="2000" u="none" cap="none" strike="noStrike">
                <a:solidFill>
                  <a:srgbClr val="000000"/>
                </a:solidFill>
                <a:latin typeface="Arial Narrow"/>
                <a:ea typeface="Arial Narrow"/>
                <a:cs typeface="Arial Narrow"/>
                <a:sym typeface="Arial Narrow"/>
              </a:rPr>
              <a:t>S</a:t>
            </a:r>
            <a:r>
              <a:rPr b="1" i="0" lang="es-PE" sz="2000" u="none" cap="none" strike="noStrike">
                <a:solidFill>
                  <a:srgbClr val="000000"/>
                </a:solidFill>
                <a:latin typeface="Open Sans"/>
                <a:ea typeface="Open Sans"/>
                <a:cs typeface="Open Sans"/>
                <a:sym typeface="Open Sans"/>
              </a:rPr>
              <a:t>imilitud 30 palabras más frecuentes, dimensiones t-SNE </a:t>
            </a:r>
            <a:endParaRPr b="1" i="0" sz="2000" u="none" cap="none" strike="noStrike">
              <a:solidFill>
                <a:srgbClr val="000000"/>
              </a:solidFill>
              <a:latin typeface="Open Sans"/>
              <a:ea typeface="Open Sans"/>
              <a:cs typeface="Open Sans"/>
              <a:sym typeface="Open Sans"/>
            </a:endParaRPr>
          </a:p>
        </p:txBody>
      </p:sp>
      <p:pic>
        <p:nvPicPr>
          <p:cNvPr id="189" name="Google Shape;189;gf72ab71c4f_2_32"/>
          <p:cNvPicPr preferRelativeResize="0"/>
          <p:nvPr/>
        </p:nvPicPr>
        <p:blipFill rotWithShape="1">
          <a:blip r:embed="rId3">
            <a:alphaModFix/>
          </a:blip>
          <a:srcRect b="0" l="0" r="0" t="0"/>
          <a:stretch/>
        </p:blipFill>
        <p:spPr>
          <a:xfrm>
            <a:off x="130450" y="79574"/>
            <a:ext cx="5684999" cy="4197274"/>
          </a:xfrm>
          <a:prstGeom prst="rect">
            <a:avLst/>
          </a:prstGeom>
          <a:noFill/>
          <a:ln>
            <a:noFill/>
          </a:ln>
        </p:spPr>
      </p:pic>
      <p:pic>
        <p:nvPicPr>
          <p:cNvPr id="190" name="Google Shape;190;gf72ab71c4f_2_32"/>
          <p:cNvPicPr preferRelativeResize="0"/>
          <p:nvPr/>
        </p:nvPicPr>
        <p:blipFill rotWithShape="1">
          <a:blip r:embed="rId4">
            <a:alphaModFix/>
          </a:blip>
          <a:srcRect b="5572" l="6252" r="0" t="10737"/>
          <a:stretch/>
        </p:blipFill>
        <p:spPr>
          <a:xfrm>
            <a:off x="5524100" y="2439025"/>
            <a:ext cx="6566400" cy="3862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f72ab71c4f_2_40"/>
          <p:cNvSpPr txBox="1"/>
          <p:nvPr>
            <p:ph type="title"/>
          </p:nvPr>
        </p:nvSpPr>
        <p:spPr>
          <a:xfrm>
            <a:off x="6096000" y="146575"/>
            <a:ext cx="5685000" cy="840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800"/>
              <a:buNone/>
            </a:pPr>
            <a:r>
              <a:rPr lang="es-PE"/>
              <a:t>Temática: Tópicos diversos</a:t>
            </a:r>
            <a:endParaRPr/>
          </a:p>
        </p:txBody>
      </p:sp>
      <p:sp>
        <p:nvSpPr>
          <p:cNvPr id="197" name="Google Shape;197;gf72ab71c4f_2_40"/>
          <p:cNvSpPr/>
          <p:nvPr/>
        </p:nvSpPr>
        <p:spPr>
          <a:xfrm>
            <a:off x="6469800" y="1627150"/>
            <a:ext cx="4937400" cy="739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s-PE" sz="2000" u="none" cap="none" strike="noStrike">
                <a:solidFill>
                  <a:srgbClr val="000000"/>
                </a:solidFill>
                <a:latin typeface="Arial Narrow"/>
                <a:ea typeface="Arial Narrow"/>
                <a:cs typeface="Arial Narrow"/>
                <a:sym typeface="Arial Narrow"/>
              </a:rPr>
              <a:t>Si</a:t>
            </a:r>
            <a:r>
              <a:rPr b="1" i="0" lang="es-PE" sz="2000" u="none" cap="none" strike="noStrike">
                <a:solidFill>
                  <a:srgbClr val="000000"/>
                </a:solidFill>
                <a:latin typeface="Open Sans"/>
                <a:ea typeface="Open Sans"/>
                <a:cs typeface="Open Sans"/>
                <a:sym typeface="Open Sans"/>
              </a:rPr>
              <a:t>militud 30 palabras más frecuentes, dimensiones t-SNE </a:t>
            </a:r>
            <a:endParaRPr b="1" i="0" sz="2000" u="none" cap="none" strike="noStrike">
              <a:solidFill>
                <a:srgbClr val="000000"/>
              </a:solidFill>
              <a:latin typeface="Open Sans"/>
              <a:ea typeface="Open Sans"/>
              <a:cs typeface="Open Sans"/>
              <a:sym typeface="Open Sans"/>
            </a:endParaRPr>
          </a:p>
        </p:txBody>
      </p:sp>
      <p:pic>
        <p:nvPicPr>
          <p:cNvPr id="198" name="Google Shape;198;gf72ab71c4f_2_40"/>
          <p:cNvPicPr preferRelativeResize="0"/>
          <p:nvPr/>
        </p:nvPicPr>
        <p:blipFill rotWithShape="1">
          <a:blip r:embed="rId3">
            <a:alphaModFix/>
          </a:blip>
          <a:srcRect b="0" l="0" r="0" t="0"/>
          <a:stretch/>
        </p:blipFill>
        <p:spPr>
          <a:xfrm>
            <a:off x="130475" y="146574"/>
            <a:ext cx="5685001" cy="4146446"/>
          </a:xfrm>
          <a:prstGeom prst="rect">
            <a:avLst/>
          </a:prstGeom>
          <a:noFill/>
          <a:ln>
            <a:noFill/>
          </a:ln>
        </p:spPr>
      </p:pic>
      <p:pic>
        <p:nvPicPr>
          <p:cNvPr id="199" name="Google Shape;199;gf72ab71c4f_2_40"/>
          <p:cNvPicPr preferRelativeResize="0"/>
          <p:nvPr/>
        </p:nvPicPr>
        <p:blipFill rotWithShape="1">
          <a:blip r:embed="rId4">
            <a:alphaModFix/>
          </a:blip>
          <a:srcRect b="3997" l="6445" r="0" t="10734"/>
          <a:stretch/>
        </p:blipFill>
        <p:spPr>
          <a:xfrm>
            <a:off x="5436350" y="2366662"/>
            <a:ext cx="6679451" cy="3978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6cc2c06f3b_1_36"/>
          <p:cNvSpPr txBox="1"/>
          <p:nvPr>
            <p:ph idx="1" type="body"/>
          </p:nvPr>
        </p:nvSpPr>
        <p:spPr>
          <a:xfrm>
            <a:off x="288425" y="1025500"/>
            <a:ext cx="8748600" cy="5335800"/>
          </a:xfrm>
          <a:prstGeom prst="rect">
            <a:avLst/>
          </a:prstGeom>
          <a:noFill/>
          <a:ln>
            <a:noFill/>
          </a:ln>
        </p:spPr>
        <p:txBody>
          <a:bodyPr anchorCtr="0" anchor="t" bIns="45700" lIns="91425" spcFirstLastPara="1" rIns="91425" wrap="square" tIns="45700">
            <a:normAutofit fontScale="47500" lnSpcReduction="20000"/>
          </a:bodyPr>
          <a:lstStyle/>
          <a:p>
            <a:pPr indent="0" lvl="0" marL="0" rtl="0" algn="just">
              <a:lnSpc>
                <a:spcPct val="100000"/>
              </a:lnSpc>
              <a:spcBef>
                <a:spcPts val="480"/>
              </a:spcBef>
              <a:spcAft>
                <a:spcPts val="0"/>
              </a:spcAft>
              <a:buSzPct val="229665"/>
              <a:buNone/>
            </a:pPr>
            <a:r>
              <a:t/>
            </a:r>
            <a:endParaRPr b="1" sz="2200"/>
          </a:p>
          <a:p>
            <a:pPr indent="-348418" lvl="0" marL="457200" rtl="0" algn="just">
              <a:lnSpc>
                <a:spcPct val="100000"/>
              </a:lnSpc>
              <a:spcBef>
                <a:spcPts val="480"/>
              </a:spcBef>
              <a:spcAft>
                <a:spcPts val="0"/>
              </a:spcAft>
              <a:buSzPct val="100000"/>
              <a:buChar char="•"/>
            </a:pPr>
            <a:r>
              <a:rPr lang="es-PE" sz="3971"/>
              <a:t>Más allá de las palabras pobreza y desigualdad, se encuentra énfasis en salud y el grupo etario infantil. </a:t>
            </a:r>
            <a:br>
              <a:rPr lang="es-PE" sz="3971"/>
            </a:br>
            <a:endParaRPr sz="3971"/>
          </a:p>
          <a:p>
            <a:pPr indent="-367228" lvl="0" marL="457200" rtl="0" algn="just">
              <a:lnSpc>
                <a:spcPct val="100000"/>
              </a:lnSpc>
              <a:spcBef>
                <a:spcPts val="480"/>
              </a:spcBef>
              <a:spcAft>
                <a:spcPts val="0"/>
              </a:spcAft>
              <a:buSzPct val="115698"/>
              <a:buChar char="•"/>
            </a:pPr>
            <a:r>
              <a:rPr lang="es-PE" sz="3971"/>
              <a:t>Otra de las palabras más frecuentes es hogar, donde se verifica la relación con el estudio de los gastos (determinante de la pobreza monetaria). Resalta la relación entre pobreza y los lemas de PIB e inversión, así como el lema “reducción”</a:t>
            </a:r>
            <a:br>
              <a:rPr lang="es-PE" sz="3971"/>
            </a:br>
            <a:endParaRPr sz="3971"/>
          </a:p>
          <a:p>
            <a:pPr indent="-367228" lvl="0" marL="457200" rtl="0" algn="just">
              <a:lnSpc>
                <a:spcPct val="100000"/>
              </a:lnSpc>
              <a:spcBef>
                <a:spcPts val="480"/>
              </a:spcBef>
              <a:spcAft>
                <a:spcPts val="0"/>
              </a:spcAft>
              <a:buSzPct val="115698"/>
              <a:buChar char="•"/>
            </a:pPr>
            <a:r>
              <a:rPr lang="es-PE" sz="3971"/>
              <a:t>En cuanto al grupo de desigualdad y grupos etarios, desaparece el lema “hogar” en reemplazo de “programa”. Este se muestra fuertemente relacionado con el lema “Juntos” referente a uno de los programas sociales más emblemáticos del Perú.</a:t>
            </a:r>
            <a:endParaRPr sz="4171"/>
          </a:p>
          <a:p>
            <a:pPr indent="-228600" lvl="0" marL="457200" rtl="0" algn="just">
              <a:lnSpc>
                <a:spcPct val="100000"/>
              </a:lnSpc>
              <a:spcBef>
                <a:spcPts val="480"/>
              </a:spcBef>
              <a:spcAft>
                <a:spcPts val="0"/>
              </a:spcAft>
              <a:buSzPct val="71086"/>
              <a:buNone/>
            </a:pPr>
            <a:r>
              <a:t/>
            </a:r>
            <a:endParaRPr sz="3971"/>
          </a:p>
          <a:p>
            <a:pPr indent="-367228" lvl="0" marL="457200" rtl="0" algn="just">
              <a:lnSpc>
                <a:spcPct val="100000"/>
              </a:lnSpc>
              <a:spcBef>
                <a:spcPts val="480"/>
              </a:spcBef>
              <a:spcAft>
                <a:spcPts val="0"/>
              </a:spcAft>
              <a:buSzPct val="115698"/>
              <a:buChar char="•"/>
            </a:pPr>
            <a:r>
              <a:rPr lang="es-PE" sz="3971"/>
              <a:t>Por último, en cuanto a temas diversos, se repiten las palabras más comunes, con excepción del lema “país”. Este está fuertemente relacionado con lemas como “desigualdad”, “sistema” o “vida”. Una relación entre lemas importante por resaltar es el caso de “social”-’”woman”, así como la relación “salud”-“escuela”.  </a:t>
            </a:r>
            <a:endParaRPr sz="3971"/>
          </a:p>
          <a:p>
            <a:pPr indent="-228600" lvl="0" marL="457200" rtl="0" algn="l">
              <a:lnSpc>
                <a:spcPct val="100000"/>
              </a:lnSpc>
              <a:spcBef>
                <a:spcPts val="480"/>
              </a:spcBef>
              <a:spcAft>
                <a:spcPts val="0"/>
              </a:spcAft>
              <a:buClr>
                <a:schemeClr val="dk1"/>
              </a:buClr>
              <a:buSzPct val="67678"/>
              <a:buNone/>
            </a:pPr>
            <a:r>
              <a:t/>
            </a:r>
            <a:endParaRPr sz="4171"/>
          </a:p>
        </p:txBody>
      </p:sp>
      <p:pic>
        <p:nvPicPr>
          <p:cNvPr id="205" name="Google Shape;205;g6cc2c06f3b_1_36"/>
          <p:cNvPicPr preferRelativeResize="0"/>
          <p:nvPr/>
        </p:nvPicPr>
        <p:blipFill rotWithShape="1">
          <a:blip r:embed="rId3">
            <a:alphaModFix/>
          </a:blip>
          <a:srcRect b="0" l="0" r="0" t="0"/>
          <a:stretch/>
        </p:blipFill>
        <p:spPr>
          <a:xfrm>
            <a:off x="9537292" y="2330245"/>
            <a:ext cx="2369573" cy="2369573"/>
          </a:xfrm>
          <a:prstGeom prst="rect">
            <a:avLst/>
          </a:prstGeom>
          <a:noFill/>
          <a:ln>
            <a:noFill/>
          </a:ln>
        </p:spPr>
      </p:pic>
      <p:sp>
        <p:nvSpPr>
          <p:cNvPr id="206" name="Google Shape;206;g6cc2c06f3b_1_36"/>
          <p:cNvSpPr txBox="1"/>
          <p:nvPr/>
        </p:nvSpPr>
        <p:spPr>
          <a:xfrm>
            <a:off x="2419375" y="194200"/>
            <a:ext cx="9487500" cy="831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1" i="0" lang="es-PE" sz="2800" u="none" cap="none" strike="noStrike">
                <a:solidFill>
                  <a:srgbClr val="D43118"/>
                </a:solidFill>
                <a:latin typeface="Open Sans"/>
                <a:ea typeface="Open Sans"/>
                <a:cs typeface="Open Sans"/>
                <a:sym typeface="Open Sans"/>
              </a:rPr>
              <a:t>Resultados: Lenguaje natural</a:t>
            </a:r>
            <a:endParaRPr b="0" i="0" sz="140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0"/>
          <p:cNvSpPr txBox="1"/>
          <p:nvPr>
            <p:ph idx="1" type="body"/>
          </p:nvPr>
        </p:nvSpPr>
        <p:spPr>
          <a:xfrm>
            <a:off x="400575" y="1022550"/>
            <a:ext cx="8645100" cy="5103600"/>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480"/>
              </a:spcBef>
              <a:spcAft>
                <a:spcPts val="0"/>
              </a:spcAft>
              <a:buSzPts val="2400"/>
              <a:buNone/>
            </a:pPr>
            <a:r>
              <a:t/>
            </a:r>
            <a:endParaRPr/>
          </a:p>
          <a:p>
            <a:pPr indent="-228600" lvl="0" marL="457200" rtl="0" algn="l">
              <a:lnSpc>
                <a:spcPct val="100000"/>
              </a:lnSpc>
              <a:spcBef>
                <a:spcPts val="480"/>
              </a:spcBef>
              <a:spcAft>
                <a:spcPts val="0"/>
              </a:spcAft>
              <a:buClr>
                <a:schemeClr val="dk1"/>
              </a:buClr>
              <a:buSzPts val="2400"/>
              <a:buNone/>
            </a:pPr>
            <a:r>
              <a:t/>
            </a:r>
            <a:endParaRPr/>
          </a:p>
        </p:txBody>
      </p:sp>
      <p:pic>
        <p:nvPicPr>
          <p:cNvPr id="212" name="Google Shape;212;p10"/>
          <p:cNvPicPr preferRelativeResize="0"/>
          <p:nvPr/>
        </p:nvPicPr>
        <p:blipFill rotWithShape="1">
          <a:blip r:embed="rId3">
            <a:alphaModFix/>
          </a:blip>
          <a:srcRect b="0" l="0" r="0" t="0"/>
          <a:stretch/>
        </p:blipFill>
        <p:spPr>
          <a:xfrm>
            <a:off x="9470060" y="2625212"/>
            <a:ext cx="2466299" cy="2466299"/>
          </a:xfrm>
          <a:prstGeom prst="rect">
            <a:avLst/>
          </a:prstGeom>
          <a:noFill/>
          <a:ln>
            <a:noFill/>
          </a:ln>
        </p:spPr>
      </p:pic>
      <p:sp>
        <p:nvSpPr>
          <p:cNvPr id="213" name="Google Shape;213;p10"/>
          <p:cNvSpPr txBox="1"/>
          <p:nvPr/>
        </p:nvSpPr>
        <p:spPr>
          <a:xfrm>
            <a:off x="2659875" y="320450"/>
            <a:ext cx="82521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00"/>
              <a:buFont typeface="Arial"/>
              <a:buNone/>
            </a:pPr>
            <a:r>
              <a:rPr b="1" i="0" lang="es-PE" sz="2800" u="none" cap="none" strike="noStrike">
                <a:solidFill>
                  <a:srgbClr val="D43118"/>
                </a:solidFill>
                <a:latin typeface="Open Sans"/>
                <a:ea typeface="Open Sans"/>
                <a:cs typeface="Open Sans"/>
                <a:sym typeface="Open Sans"/>
              </a:rPr>
              <a:t>3. Panel de Expertos</a:t>
            </a:r>
            <a:endParaRPr b="1" i="0" sz="2800" u="none" cap="none" strike="noStrike">
              <a:solidFill>
                <a:srgbClr val="D43118"/>
              </a:solidFill>
              <a:latin typeface="Open Sans"/>
              <a:ea typeface="Open Sans"/>
              <a:cs typeface="Open Sans"/>
              <a:sym typeface="Open Sans"/>
            </a:endParaRPr>
          </a:p>
        </p:txBody>
      </p:sp>
      <p:graphicFrame>
        <p:nvGraphicFramePr>
          <p:cNvPr id="214" name="Google Shape;214;p10"/>
          <p:cNvGraphicFramePr/>
          <p:nvPr/>
        </p:nvGraphicFramePr>
        <p:xfrm>
          <a:off x="582250" y="1022550"/>
          <a:ext cx="3000000" cy="3000000"/>
        </p:xfrm>
        <a:graphic>
          <a:graphicData uri="http://schemas.openxmlformats.org/drawingml/2006/table">
            <a:tbl>
              <a:tblPr>
                <a:noFill/>
                <a:tableStyleId>{BE454C6E-AB14-442E-9FE8-F31901BF9ECF}</a:tableStyleId>
              </a:tblPr>
              <a:tblGrid>
                <a:gridCol w="1659725"/>
                <a:gridCol w="5935125"/>
              </a:tblGrid>
              <a:tr h="139700">
                <a:tc>
                  <a:txBody>
                    <a:bodyPr/>
                    <a:lstStyle/>
                    <a:p>
                      <a:pPr indent="0" lvl="0" marL="0" marR="0" rtl="0" algn="ctr">
                        <a:lnSpc>
                          <a:spcPct val="115000"/>
                        </a:lnSpc>
                        <a:spcBef>
                          <a:spcPts val="0"/>
                        </a:spcBef>
                        <a:spcAft>
                          <a:spcPts val="0"/>
                        </a:spcAft>
                        <a:buClr>
                          <a:srgbClr val="000000"/>
                        </a:buClr>
                        <a:buSzPts val="1100"/>
                        <a:buFont typeface="Arial"/>
                        <a:buNone/>
                      </a:pPr>
                      <a:r>
                        <a:rPr lang="es-PE" sz="1100" u="none" cap="none" strike="noStrike">
                          <a:latin typeface="Open Sans"/>
                          <a:ea typeface="Open Sans"/>
                          <a:cs typeface="Open Sans"/>
                          <a:sym typeface="Open Sans"/>
                        </a:rPr>
                        <a:t>Nombre</a:t>
                      </a:r>
                      <a:endParaRPr sz="1100" u="none" cap="none" strike="noStrike">
                        <a:latin typeface="Open Sans"/>
                        <a:ea typeface="Open Sans"/>
                        <a:cs typeface="Open Sans"/>
                        <a:sym typeface="Open Sans"/>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9CC3E5"/>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s-PE" sz="1100" u="none" cap="none" strike="noStrike">
                          <a:latin typeface="Open Sans"/>
                          <a:ea typeface="Open Sans"/>
                          <a:cs typeface="Open Sans"/>
                          <a:sym typeface="Open Sans"/>
                        </a:rPr>
                        <a:t>Cargo</a:t>
                      </a:r>
                      <a:endParaRPr sz="1100" u="none" cap="none" strike="noStrike">
                        <a:latin typeface="Open Sans"/>
                        <a:ea typeface="Open Sans"/>
                        <a:cs typeface="Open Sans"/>
                        <a:sym typeface="Open Sans"/>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9CC3E5"/>
                    </a:solidFill>
                  </a:tcPr>
                </a:tc>
              </a:tr>
              <a:tr h="257175">
                <a:tc>
                  <a:txBody>
                    <a:bodyPr/>
                    <a:lstStyle/>
                    <a:p>
                      <a:pPr indent="0" lvl="0" marL="0" marR="0" rtl="0" algn="l">
                        <a:lnSpc>
                          <a:spcPct val="115000"/>
                        </a:lnSpc>
                        <a:spcBef>
                          <a:spcPts val="0"/>
                        </a:spcBef>
                        <a:spcAft>
                          <a:spcPts val="0"/>
                        </a:spcAft>
                        <a:buClr>
                          <a:srgbClr val="000000"/>
                        </a:buClr>
                        <a:buSzPts val="1100"/>
                        <a:buFont typeface="Arial"/>
                        <a:buNone/>
                      </a:pPr>
                      <a:r>
                        <a:rPr lang="es-PE" sz="1100" u="none" cap="none" strike="noStrike">
                          <a:latin typeface="Open Sans"/>
                          <a:ea typeface="Open Sans"/>
                          <a:cs typeface="Open Sans"/>
                          <a:sym typeface="Open Sans"/>
                        </a:rPr>
                        <a:t>Dante Carhuavilca</a:t>
                      </a:r>
                      <a:endParaRPr sz="1100" u="none" cap="none" strike="noStrike">
                        <a:latin typeface="Open Sans"/>
                        <a:ea typeface="Open Sans"/>
                        <a:cs typeface="Open Sans"/>
                        <a:sym typeface="Open Sans"/>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s-PE" sz="1100" u="none" cap="none" strike="noStrike">
                          <a:latin typeface="Open Sans"/>
                          <a:ea typeface="Open Sans"/>
                          <a:cs typeface="Open Sans"/>
                          <a:sym typeface="Open Sans"/>
                        </a:rPr>
                        <a:t>Director, Instituto Nacional de Estadística</a:t>
                      </a:r>
                      <a:endParaRPr sz="1100" u="none" cap="none" strike="noStrike">
                        <a:latin typeface="Open Sans"/>
                        <a:ea typeface="Open Sans"/>
                        <a:cs typeface="Open Sans"/>
                        <a:sym typeface="Open Sans"/>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257175">
                <a:tc>
                  <a:txBody>
                    <a:bodyPr/>
                    <a:lstStyle/>
                    <a:p>
                      <a:pPr indent="0" lvl="0" marL="0" marR="0" rtl="0" algn="l">
                        <a:lnSpc>
                          <a:spcPct val="115000"/>
                        </a:lnSpc>
                        <a:spcBef>
                          <a:spcPts val="0"/>
                        </a:spcBef>
                        <a:spcAft>
                          <a:spcPts val="0"/>
                        </a:spcAft>
                        <a:buClr>
                          <a:srgbClr val="000000"/>
                        </a:buClr>
                        <a:buSzPts val="1100"/>
                        <a:buFont typeface="Arial"/>
                        <a:buNone/>
                      </a:pPr>
                      <a:r>
                        <a:rPr lang="es-PE" sz="1100" u="none" cap="none" strike="noStrike">
                          <a:latin typeface="Open Sans"/>
                          <a:ea typeface="Open Sans"/>
                          <a:cs typeface="Open Sans"/>
                          <a:sym typeface="Open Sans"/>
                        </a:rPr>
                        <a:t>Lourdes Álvarez</a:t>
                      </a:r>
                      <a:endParaRPr sz="1100" u="none" cap="none" strike="noStrike">
                        <a:latin typeface="Open Sans"/>
                        <a:ea typeface="Open Sans"/>
                        <a:cs typeface="Open Sans"/>
                        <a:sym typeface="Open Sans"/>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s-PE" sz="1100" u="none" cap="none" strike="noStrike">
                          <a:solidFill>
                            <a:srgbClr val="26292E"/>
                          </a:solidFill>
                          <a:highlight>
                            <a:srgbClr val="FDFDFD"/>
                          </a:highlight>
                          <a:latin typeface="Open Sans"/>
                          <a:ea typeface="Open Sans"/>
                          <a:cs typeface="Open Sans"/>
                          <a:sym typeface="Open Sans"/>
                        </a:rPr>
                        <a:t>Directora General, Dirección de Evaluación de Impacto y Estudios Económico, PRODUCE</a:t>
                      </a:r>
                      <a:endParaRPr sz="1100" u="none" cap="none" strike="noStrike">
                        <a:solidFill>
                          <a:srgbClr val="26292E"/>
                        </a:solidFill>
                        <a:highlight>
                          <a:srgbClr val="FDFDFD"/>
                        </a:highlight>
                        <a:latin typeface="Open Sans"/>
                        <a:ea typeface="Open Sans"/>
                        <a:cs typeface="Open Sans"/>
                        <a:sym typeface="Open Sans"/>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257175">
                <a:tc>
                  <a:txBody>
                    <a:bodyPr/>
                    <a:lstStyle/>
                    <a:p>
                      <a:pPr indent="0" lvl="0" marL="0" marR="0" rtl="0" algn="l">
                        <a:lnSpc>
                          <a:spcPct val="115000"/>
                        </a:lnSpc>
                        <a:spcBef>
                          <a:spcPts val="0"/>
                        </a:spcBef>
                        <a:spcAft>
                          <a:spcPts val="0"/>
                        </a:spcAft>
                        <a:buClr>
                          <a:srgbClr val="000000"/>
                        </a:buClr>
                        <a:buSzPts val="1100"/>
                        <a:buFont typeface="Arial"/>
                        <a:buNone/>
                      </a:pPr>
                      <a:r>
                        <a:rPr lang="es-PE" sz="1100" u="none" cap="none" strike="noStrike">
                          <a:latin typeface="Open Sans"/>
                          <a:ea typeface="Open Sans"/>
                          <a:cs typeface="Open Sans"/>
                          <a:sym typeface="Open Sans"/>
                        </a:rPr>
                        <a:t>Pablo Lavado</a:t>
                      </a:r>
                      <a:endParaRPr sz="1100" u="none" cap="none" strike="noStrike">
                        <a:latin typeface="Open Sans"/>
                        <a:ea typeface="Open Sans"/>
                        <a:cs typeface="Open Sans"/>
                        <a:sym typeface="Open Sans"/>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s-PE" sz="1100" u="none" cap="none" strike="noStrike">
                          <a:latin typeface="Open Sans"/>
                          <a:ea typeface="Open Sans"/>
                          <a:cs typeface="Open Sans"/>
                          <a:sym typeface="Open Sans"/>
                        </a:rPr>
                        <a:t>Profesor e Investigador, CIUP - Universidad del Pacífico</a:t>
                      </a:r>
                      <a:endParaRPr sz="1100" u="none" cap="none" strike="noStrike">
                        <a:latin typeface="Open Sans"/>
                        <a:ea typeface="Open Sans"/>
                        <a:cs typeface="Open Sans"/>
                        <a:sym typeface="Open Sans"/>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257175">
                <a:tc>
                  <a:txBody>
                    <a:bodyPr/>
                    <a:lstStyle/>
                    <a:p>
                      <a:pPr indent="0" lvl="0" marL="0" marR="0" rtl="0" algn="l">
                        <a:lnSpc>
                          <a:spcPct val="115000"/>
                        </a:lnSpc>
                        <a:spcBef>
                          <a:spcPts val="0"/>
                        </a:spcBef>
                        <a:spcAft>
                          <a:spcPts val="0"/>
                        </a:spcAft>
                        <a:buClr>
                          <a:srgbClr val="000000"/>
                        </a:buClr>
                        <a:buSzPts val="1100"/>
                        <a:buFont typeface="Arial"/>
                        <a:buNone/>
                      </a:pPr>
                      <a:r>
                        <a:rPr lang="es-PE" sz="1100" u="none" cap="none" strike="noStrike">
                          <a:latin typeface="Open Sans"/>
                          <a:ea typeface="Open Sans"/>
                          <a:cs typeface="Open Sans"/>
                          <a:sym typeface="Open Sans"/>
                        </a:rPr>
                        <a:t>Lorena Alcázar</a:t>
                      </a:r>
                      <a:endParaRPr sz="1100" u="none" cap="none" strike="noStrike">
                        <a:latin typeface="Open Sans"/>
                        <a:ea typeface="Open Sans"/>
                        <a:cs typeface="Open Sans"/>
                        <a:sym typeface="Open Sans"/>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s-PE" sz="1100" u="none" cap="none" strike="noStrike">
                          <a:latin typeface="Open Sans"/>
                          <a:ea typeface="Open Sans"/>
                          <a:cs typeface="Open Sans"/>
                          <a:sym typeface="Open Sans"/>
                        </a:rPr>
                        <a:t>Investigadora Principal GRADE</a:t>
                      </a:r>
                      <a:endParaRPr sz="1100" u="none" cap="none" strike="noStrike">
                        <a:latin typeface="Open Sans"/>
                        <a:ea typeface="Open Sans"/>
                        <a:cs typeface="Open Sans"/>
                        <a:sym typeface="Open Sans"/>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257175">
                <a:tc>
                  <a:txBody>
                    <a:bodyPr/>
                    <a:lstStyle/>
                    <a:p>
                      <a:pPr indent="0" lvl="0" marL="0" marR="0" rtl="0" algn="l">
                        <a:lnSpc>
                          <a:spcPct val="115000"/>
                        </a:lnSpc>
                        <a:spcBef>
                          <a:spcPts val="0"/>
                        </a:spcBef>
                        <a:spcAft>
                          <a:spcPts val="0"/>
                        </a:spcAft>
                        <a:buClr>
                          <a:srgbClr val="000000"/>
                        </a:buClr>
                        <a:buSzPts val="1100"/>
                        <a:buFont typeface="Arial"/>
                        <a:buNone/>
                      </a:pPr>
                      <a:r>
                        <a:rPr lang="es-PE" sz="1100" u="none" cap="none" strike="noStrike">
                          <a:latin typeface="Open Sans"/>
                          <a:ea typeface="Open Sans"/>
                          <a:cs typeface="Open Sans"/>
                          <a:sym typeface="Open Sans"/>
                        </a:rPr>
                        <a:t>Nancy Hidalgo</a:t>
                      </a:r>
                      <a:endParaRPr sz="1100" u="none" cap="none" strike="noStrike">
                        <a:latin typeface="Open Sans"/>
                        <a:ea typeface="Open Sans"/>
                        <a:cs typeface="Open Sans"/>
                        <a:sym typeface="Open Sans"/>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s-PE" sz="1100" u="none" cap="none" strike="noStrike">
                          <a:latin typeface="Open Sans"/>
                          <a:ea typeface="Open Sans"/>
                          <a:cs typeface="Open Sans"/>
                          <a:sym typeface="Open Sans"/>
                        </a:rPr>
                        <a:t>Directora Nacional de Censos y Encuestas, Instituto Nacional de Estadística</a:t>
                      </a:r>
                      <a:endParaRPr sz="1100" u="none" cap="none" strike="noStrike">
                        <a:latin typeface="Open Sans"/>
                        <a:ea typeface="Open Sans"/>
                        <a:cs typeface="Open Sans"/>
                        <a:sym typeface="Open Sans"/>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257175">
                <a:tc>
                  <a:txBody>
                    <a:bodyPr/>
                    <a:lstStyle/>
                    <a:p>
                      <a:pPr indent="0" lvl="0" marL="0" marR="0" rtl="0" algn="l">
                        <a:lnSpc>
                          <a:spcPct val="115000"/>
                        </a:lnSpc>
                        <a:spcBef>
                          <a:spcPts val="0"/>
                        </a:spcBef>
                        <a:spcAft>
                          <a:spcPts val="0"/>
                        </a:spcAft>
                        <a:buClr>
                          <a:srgbClr val="000000"/>
                        </a:buClr>
                        <a:buSzPts val="1100"/>
                        <a:buFont typeface="Arial"/>
                        <a:buNone/>
                      </a:pPr>
                      <a:r>
                        <a:rPr lang="es-PE" sz="1100" u="none" cap="none" strike="noStrike">
                          <a:latin typeface="Open Sans"/>
                          <a:ea typeface="Open Sans"/>
                          <a:cs typeface="Open Sans"/>
                          <a:sym typeface="Open Sans"/>
                        </a:rPr>
                        <a:t>Federico Arnillas</a:t>
                      </a:r>
                      <a:endParaRPr sz="1100" u="none" cap="none" strike="noStrike">
                        <a:latin typeface="Open Sans"/>
                        <a:ea typeface="Open Sans"/>
                        <a:cs typeface="Open Sans"/>
                        <a:sym typeface="Open Sans"/>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s-PE" sz="1100" u="none" cap="none" strike="noStrike">
                          <a:latin typeface="Open Sans"/>
                          <a:ea typeface="Open Sans"/>
                          <a:cs typeface="Open Sans"/>
                          <a:sym typeface="Open Sans"/>
                        </a:rPr>
                        <a:t>Presidente, Mesa de Concertación de Lucha contra la Pobreza</a:t>
                      </a:r>
                      <a:endParaRPr sz="1100" u="none" cap="none" strike="noStrike">
                        <a:latin typeface="Open Sans"/>
                        <a:ea typeface="Open Sans"/>
                        <a:cs typeface="Open Sans"/>
                        <a:sym typeface="Open Sans"/>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257175">
                <a:tc>
                  <a:txBody>
                    <a:bodyPr/>
                    <a:lstStyle/>
                    <a:p>
                      <a:pPr indent="0" lvl="0" marL="0" marR="0" rtl="0" algn="l">
                        <a:lnSpc>
                          <a:spcPct val="115000"/>
                        </a:lnSpc>
                        <a:spcBef>
                          <a:spcPts val="0"/>
                        </a:spcBef>
                        <a:spcAft>
                          <a:spcPts val="0"/>
                        </a:spcAft>
                        <a:buClr>
                          <a:srgbClr val="000000"/>
                        </a:buClr>
                        <a:buSzPts val="1100"/>
                        <a:buFont typeface="Arial"/>
                        <a:buNone/>
                      </a:pPr>
                      <a:r>
                        <a:rPr lang="es-PE" sz="1100" u="none" cap="none" strike="noStrike">
                          <a:latin typeface="Open Sans"/>
                          <a:ea typeface="Open Sans"/>
                          <a:cs typeface="Open Sans"/>
                          <a:sym typeface="Open Sans"/>
                        </a:rPr>
                        <a:t>María Eugenia Mujica</a:t>
                      </a:r>
                      <a:endParaRPr sz="1100" u="none" cap="none" strike="noStrike">
                        <a:latin typeface="Open Sans"/>
                        <a:ea typeface="Open Sans"/>
                        <a:cs typeface="Open Sans"/>
                        <a:sym typeface="Open Sans"/>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s-PE" sz="1100" u="none" cap="none" strike="noStrike">
                          <a:latin typeface="Open Sans"/>
                          <a:ea typeface="Open Sans"/>
                          <a:cs typeface="Open Sans"/>
                          <a:sym typeface="Open Sans"/>
                        </a:rPr>
                        <a:t>Representante Adjunta, Fondo de Población de las Naciones Unidas / Ex Viceministra MIDIS</a:t>
                      </a:r>
                      <a:endParaRPr sz="1100" u="none" cap="none" strike="noStrike">
                        <a:latin typeface="Open Sans"/>
                        <a:ea typeface="Open Sans"/>
                        <a:cs typeface="Open Sans"/>
                        <a:sym typeface="Open Sans"/>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257175">
                <a:tc>
                  <a:txBody>
                    <a:bodyPr/>
                    <a:lstStyle/>
                    <a:p>
                      <a:pPr indent="0" lvl="0" marL="0" marR="0" rtl="0" algn="l">
                        <a:lnSpc>
                          <a:spcPct val="115000"/>
                        </a:lnSpc>
                        <a:spcBef>
                          <a:spcPts val="0"/>
                        </a:spcBef>
                        <a:spcAft>
                          <a:spcPts val="0"/>
                        </a:spcAft>
                        <a:buClr>
                          <a:srgbClr val="000000"/>
                        </a:buClr>
                        <a:buSzPts val="1100"/>
                        <a:buFont typeface="Arial"/>
                        <a:buNone/>
                      </a:pPr>
                      <a:r>
                        <a:rPr lang="es-PE" sz="1100" u="none" cap="none" strike="noStrike">
                          <a:latin typeface="Open Sans"/>
                          <a:ea typeface="Open Sans"/>
                          <a:cs typeface="Open Sans"/>
                          <a:sym typeface="Open Sans"/>
                        </a:rPr>
                        <a:t>María Antonieta Alva</a:t>
                      </a:r>
                      <a:endParaRPr sz="1100" u="none" cap="none" strike="noStrike">
                        <a:latin typeface="Open Sans"/>
                        <a:ea typeface="Open Sans"/>
                        <a:cs typeface="Open Sans"/>
                        <a:sym typeface="Open Sans"/>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s-PE" sz="1100" u="none" cap="none" strike="noStrike">
                          <a:latin typeface="Open Sans"/>
                          <a:ea typeface="Open Sans"/>
                          <a:cs typeface="Open Sans"/>
                          <a:sym typeface="Open Sans"/>
                        </a:rPr>
                        <a:t>Ex Ministra MEF</a:t>
                      </a:r>
                      <a:endParaRPr sz="1100" u="none" cap="none" strike="noStrike">
                        <a:latin typeface="Open Sans"/>
                        <a:ea typeface="Open Sans"/>
                        <a:cs typeface="Open Sans"/>
                        <a:sym typeface="Open Sans"/>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257175">
                <a:tc>
                  <a:txBody>
                    <a:bodyPr/>
                    <a:lstStyle/>
                    <a:p>
                      <a:pPr indent="0" lvl="0" marL="0" marR="0" rtl="0" algn="l">
                        <a:lnSpc>
                          <a:spcPct val="115000"/>
                        </a:lnSpc>
                        <a:spcBef>
                          <a:spcPts val="0"/>
                        </a:spcBef>
                        <a:spcAft>
                          <a:spcPts val="0"/>
                        </a:spcAft>
                        <a:buClr>
                          <a:srgbClr val="000000"/>
                        </a:buClr>
                        <a:buSzPts val="1100"/>
                        <a:buFont typeface="Arial"/>
                        <a:buNone/>
                      </a:pPr>
                      <a:r>
                        <a:rPr lang="es-PE" sz="1100" u="none" cap="none" strike="noStrike">
                          <a:latin typeface="Open Sans"/>
                          <a:ea typeface="Open Sans"/>
                          <a:cs typeface="Open Sans"/>
                          <a:sym typeface="Open Sans"/>
                        </a:rPr>
                        <a:t>Javier Escobal</a:t>
                      </a:r>
                      <a:endParaRPr sz="1100" u="none" cap="none" strike="noStrike">
                        <a:latin typeface="Open Sans"/>
                        <a:ea typeface="Open Sans"/>
                        <a:cs typeface="Open Sans"/>
                        <a:sym typeface="Open Sans"/>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s-PE" sz="1100" u="none" cap="none" strike="noStrike">
                          <a:latin typeface="Open Sans"/>
                          <a:ea typeface="Open Sans"/>
                          <a:cs typeface="Open Sans"/>
                          <a:sym typeface="Open Sans"/>
                        </a:rPr>
                        <a:t>Investigador Principal GRADE</a:t>
                      </a:r>
                      <a:endParaRPr sz="1100" u="none" cap="none" strike="noStrike">
                        <a:latin typeface="Open Sans"/>
                        <a:ea typeface="Open Sans"/>
                        <a:cs typeface="Open Sans"/>
                        <a:sym typeface="Open Sans"/>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257175">
                <a:tc>
                  <a:txBody>
                    <a:bodyPr/>
                    <a:lstStyle/>
                    <a:p>
                      <a:pPr indent="0" lvl="0" marL="0" marR="0" rtl="0" algn="l">
                        <a:lnSpc>
                          <a:spcPct val="115000"/>
                        </a:lnSpc>
                        <a:spcBef>
                          <a:spcPts val="0"/>
                        </a:spcBef>
                        <a:spcAft>
                          <a:spcPts val="0"/>
                        </a:spcAft>
                        <a:buClr>
                          <a:srgbClr val="000000"/>
                        </a:buClr>
                        <a:buSzPts val="1100"/>
                        <a:buFont typeface="Arial"/>
                        <a:buNone/>
                      </a:pPr>
                      <a:r>
                        <a:rPr lang="es-PE" sz="1100" u="none" cap="none" strike="noStrike">
                          <a:latin typeface="Open Sans"/>
                          <a:ea typeface="Open Sans"/>
                          <a:cs typeface="Open Sans"/>
                          <a:sym typeface="Open Sans"/>
                        </a:rPr>
                        <a:t>José Enrique Velásquez</a:t>
                      </a:r>
                      <a:endParaRPr sz="1100" u="none" cap="none" strike="noStrike">
                        <a:latin typeface="Open Sans"/>
                        <a:ea typeface="Open Sans"/>
                        <a:cs typeface="Open Sans"/>
                        <a:sym typeface="Open Sans"/>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s-PE" sz="1100" u="none" cap="none" strike="noStrike">
                          <a:latin typeface="Open Sans"/>
                          <a:ea typeface="Open Sans"/>
                          <a:cs typeface="Open Sans"/>
                          <a:sym typeface="Open Sans"/>
                        </a:rPr>
                        <a:t>Director DGSE-MIDIS</a:t>
                      </a:r>
                      <a:endParaRPr sz="1100" u="none" cap="none" strike="noStrike">
                        <a:latin typeface="Open Sans"/>
                        <a:ea typeface="Open Sans"/>
                        <a:cs typeface="Open Sans"/>
                        <a:sym typeface="Open Sans"/>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f35fbdcb38_0_3"/>
          <p:cNvSpPr txBox="1"/>
          <p:nvPr>
            <p:ph type="title"/>
          </p:nvPr>
        </p:nvSpPr>
        <p:spPr>
          <a:xfrm>
            <a:off x="2435549" y="262925"/>
            <a:ext cx="9324900" cy="580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800"/>
              <a:buNone/>
            </a:pPr>
            <a:r>
              <a:rPr lang="es-PE"/>
              <a:t>Resultados: Panel de Expertos (Contexto)</a:t>
            </a:r>
            <a:endParaRPr/>
          </a:p>
        </p:txBody>
      </p:sp>
      <p:sp>
        <p:nvSpPr>
          <p:cNvPr id="221" name="Google Shape;221;gf35fbdcb38_0_3"/>
          <p:cNvSpPr txBox="1"/>
          <p:nvPr>
            <p:ph idx="1" type="body"/>
          </p:nvPr>
        </p:nvSpPr>
        <p:spPr>
          <a:xfrm>
            <a:off x="635850" y="1247700"/>
            <a:ext cx="10920300" cy="5049600"/>
          </a:xfrm>
          <a:prstGeom prst="rect">
            <a:avLst/>
          </a:prstGeom>
          <a:noFill/>
          <a:ln>
            <a:noFill/>
          </a:ln>
        </p:spPr>
        <p:txBody>
          <a:bodyPr anchorCtr="0" anchor="t" bIns="45700" lIns="91425" spcFirstLastPara="1" rIns="91425" wrap="square" tIns="45700">
            <a:noAutofit/>
          </a:bodyPr>
          <a:lstStyle/>
          <a:p>
            <a:pPr indent="-342900" lvl="0" marL="457200" rtl="0" algn="just">
              <a:lnSpc>
                <a:spcPct val="107916"/>
              </a:lnSpc>
              <a:spcBef>
                <a:spcPts val="0"/>
              </a:spcBef>
              <a:spcAft>
                <a:spcPts val="0"/>
              </a:spcAft>
              <a:buSzPts val="1800"/>
              <a:buFont typeface="Open Sans"/>
              <a:buChar char="●"/>
            </a:pPr>
            <a:r>
              <a:rPr lang="es-PE" sz="1800"/>
              <a:t>Limitada producción en universidades y centros de investigación, con tendencia a seguir “modas” académicas. Se reportan crecientes presiones por publicar en revistas indexadas, lo cual si bien contribuye a posicionar a la academia peruana en el contexto internacional, plantea una doble tensión para la investigación aplicada a políticas públicas: a) limita la capacidad de respuesta a la demanda de conocimiento local; b) reduce la audiencia potencial para fines de incidencia política. </a:t>
            </a:r>
            <a:endParaRPr sz="1800"/>
          </a:p>
          <a:p>
            <a:pPr indent="0" lvl="0" marL="457200" rtl="0" algn="just">
              <a:lnSpc>
                <a:spcPct val="107916"/>
              </a:lnSpc>
              <a:spcBef>
                <a:spcPts val="0"/>
              </a:spcBef>
              <a:spcAft>
                <a:spcPts val="0"/>
              </a:spcAft>
              <a:buSzPts val="2400"/>
              <a:buNone/>
            </a:pPr>
            <a:r>
              <a:t/>
            </a:r>
            <a:endParaRPr sz="1800"/>
          </a:p>
          <a:p>
            <a:pPr indent="-342900" lvl="0" marL="457200" rtl="0" algn="just">
              <a:lnSpc>
                <a:spcPct val="107916"/>
              </a:lnSpc>
              <a:spcBef>
                <a:spcPts val="0"/>
              </a:spcBef>
              <a:spcAft>
                <a:spcPts val="0"/>
              </a:spcAft>
              <a:buSzPts val="1800"/>
              <a:buFont typeface="Open Sans"/>
              <a:buChar char="●"/>
            </a:pPr>
            <a:r>
              <a:rPr lang="es-PE" sz="1800"/>
              <a:t>El financiamiento de la investigación es limitado. Predomina la producción financiada a través de consultorías. En cuanto a las evaluaciones de impacto, se tiende de priorizar a investigadores internacionales sin mayores nexos con la comunidad académica y con conocimiento limitado sobre el contexto nacional, lo cual resta oportunidades para fortalecer la masa crítica académica local.</a:t>
            </a:r>
            <a:endParaRPr sz="1800"/>
          </a:p>
          <a:p>
            <a:pPr indent="0" lvl="0" marL="457200" rtl="0" algn="just">
              <a:lnSpc>
                <a:spcPct val="107916"/>
              </a:lnSpc>
              <a:spcBef>
                <a:spcPts val="0"/>
              </a:spcBef>
              <a:spcAft>
                <a:spcPts val="0"/>
              </a:spcAft>
              <a:buSzPts val="2400"/>
              <a:buNone/>
            </a:pPr>
            <a:r>
              <a:t/>
            </a:r>
            <a:endParaRPr sz="1800"/>
          </a:p>
          <a:p>
            <a:pPr indent="-342900" lvl="0" marL="457200" rtl="0" algn="just">
              <a:lnSpc>
                <a:spcPct val="107916"/>
              </a:lnSpc>
              <a:spcBef>
                <a:spcPts val="0"/>
              </a:spcBef>
              <a:spcAft>
                <a:spcPts val="0"/>
              </a:spcAft>
              <a:buSzPts val="1800"/>
              <a:buFont typeface="Open Sans"/>
              <a:buChar char="●"/>
            </a:pPr>
            <a:r>
              <a:rPr lang="es-PE" sz="1800"/>
              <a:t>La demanda de evidencia desde el Estado es irregular.  Si bien se ha avanzado en posicionar el discurso de “políticas basadas en evidencia” en la gestión pública, en la práctica persiste una brecha en la aplicación de la investigación para la mejora de políticas públicas.</a:t>
            </a:r>
            <a:endParaRPr sz="1800"/>
          </a:p>
          <a:p>
            <a:pPr indent="0" lvl="0" marL="0" rtl="0" algn="l">
              <a:lnSpc>
                <a:spcPct val="100000"/>
              </a:lnSpc>
              <a:spcBef>
                <a:spcPts val="800"/>
              </a:spcBef>
              <a:spcAft>
                <a:spcPts val="0"/>
              </a:spcAft>
              <a:buSzPts val="2400"/>
              <a:buNone/>
            </a:pPr>
            <a:r>
              <a:t/>
            </a:r>
            <a:endParaRPr sz="3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f35fbdcb38_0_9"/>
          <p:cNvSpPr txBox="1"/>
          <p:nvPr>
            <p:ph type="title"/>
          </p:nvPr>
        </p:nvSpPr>
        <p:spPr>
          <a:xfrm>
            <a:off x="2547724" y="407125"/>
            <a:ext cx="9164700" cy="580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800"/>
              <a:buNone/>
            </a:pPr>
            <a:r>
              <a:rPr lang="es-PE"/>
              <a:t>Resultados: Panel de Expertos (Balance)</a:t>
            </a:r>
            <a:endParaRPr/>
          </a:p>
        </p:txBody>
      </p:sp>
      <p:sp>
        <p:nvSpPr>
          <p:cNvPr id="228" name="Google Shape;228;gf35fbdcb38_0_9"/>
          <p:cNvSpPr txBox="1"/>
          <p:nvPr>
            <p:ph idx="1" type="body"/>
          </p:nvPr>
        </p:nvSpPr>
        <p:spPr>
          <a:xfrm>
            <a:off x="609599" y="1600201"/>
            <a:ext cx="10920300" cy="4526100"/>
          </a:xfrm>
          <a:prstGeom prst="rect">
            <a:avLst/>
          </a:prstGeom>
          <a:noFill/>
          <a:ln>
            <a:noFill/>
          </a:ln>
        </p:spPr>
        <p:txBody>
          <a:bodyPr anchorCtr="0" anchor="t" bIns="45700" lIns="91425" spcFirstLastPara="1" rIns="91425" wrap="square" tIns="45700">
            <a:normAutofit lnSpcReduction="20000"/>
          </a:bodyPr>
          <a:lstStyle/>
          <a:p>
            <a:pPr indent="0" lvl="0" marL="0" rtl="0" algn="just">
              <a:lnSpc>
                <a:spcPct val="100000"/>
              </a:lnSpc>
              <a:spcBef>
                <a:spcPts val="0"/>
              </a:spcBef>
              <a:spcAft>
                <a:spcPts val="0"/>
              </a:spcAft>
              <a:buClr>
                <a:schemeClr val="dk1"/>
              </a:buClr>
              <a:buSzPts val="1100"/>
              <a:buFont typeface="Arial"/>
              <a:buNone/>
            </a:pPr>
            <a:r>
              <a:rPr b="1" lang="es-PE" sz="2200"/>
              <a:t>Tendencias: </a:t>
            </a:r>
            <a:endParaRPr b="1" sz="2200"/>
          </a:p>
          <a:p>
            <a:pPr indent="-368300" lvl="0" marL="457200" rtl="0" algn="just">
              <a:lnSpc>
                <a:spcPct val="107916"/>
              </a:lnSpc>
              <a:spcBef>
                <a:spcPts val="0"/>
              </a:spcBef>
              <a:spcAft>
                <a:spcPts val="0"/>
              </a:spcAft>
              <a:buSzPts val="2200"/>
              <a:buFont typeface="Open Sans"/>
              <a:buChar char="●"/>
            </a:pPr>
            <a:r>
              <a:rPr lang="es-PE" sz="2200"/>
              <a:t>Los temas más trabajados incluyen la caracterización de las condiciones de vida de los ciudadanos, análisis de gasto público y evaluación de algunos programas.</a:t>
            </a:r>
            <a:endParaRPr sz="2200"/>
          </a:p>
          <a:p>
            <a:pPr indent="-368300" lvl="0" marL="457200" rtl="0" algn="just">
              <a:lnSpc>
                <a:spcPct val="107916"/>
              </a:lnSpc>
              <a:spcBef>
                <a:spcPts val="0"/>
              </a:spcBef>
              <a:spcAft>
                <a:spcPts val="0"/>
              </a:spcAft>
              <a:buSzPts val="2200"/>
              <a:buFont typeface="Open Sans"/>
              <a:buChar char="●"/>
            </a:pPr>
            <a:r>
              <a:rPr lang="es-PE" sz="2200"/>
              <a:t>Las investigaciones sobre pobreza, distribución del ingreso, empleo e informalidad dialogan poco entre sí.</a:t>
            </a:r>
            <a:endParaRPr sz="2200"/>
          </a:p>
          <a:p>
            <a:pPr indent="0" lvl="0" marL="457200" rtl="0" algn="just">
              <a:lnSpc>
                <a:spcPct val="107916"/>
              </a:lnSpc>
              <a:spcBef>
                <a:spcPts val="800"/>
              </a:spcBef>
              <a:spcAft>
                <a:spcPts val="0"/>
              </a:spcAft>
              <a:buSzPts val="2400"/>
              <a:buNone/>
            </a:pPr>
            <a:r>
              <a:t/>
            </a:r>
            <a:endParaRPr sz="2200"/>
          </a:p>
          <a:p>
            <a:pPr indent="0" lvl="0" marL="0" rtl="0" algn="just">
              <a:lnSpc>
                <a:spcPct val="100000"/>
              </a:lnSpc>
              <a:spcBef>
                <a:spcPts val="800"/>
              </a:spcBef>
              <a:spcAft>
                <a:spcPts val="0"/>
              </a:spcAft>
              <a:buClr>
                <a:schemeClr val="dk1"/>
              </a:buClr>
              <a:buSzPts val="1100"/>
              <a:buFont typeface="Arial"/>
              <a:buNone/>
            </a:pPr>
            <a:r>
              <a:rPr b="1" lang="es-PE" sz="2200"/>
              <a:t>Vacíos:</a:t>
            </a:r>
            <a:endParaRPr b="1" sz="2200"/>
          </a:p>
          <a:p>
            <a:pPr indent="-368300" lvl="0" marL="457200" rtl="0" algn="just">
              <a:lnSpc>
                <a:spcPct val="107916"/>
              </a:lnSpc>
              <a:spcBef>
                <a:spcPts val="0"/>
              </a:spcBef>
              <a:spcAft>
                <a:spcPts val="0"/>
              </a:spcAft>
              <a:buSzPts val="2200"/>
              <a:buFont typeface="Open Sans"/>
              <a:buChar char="●"/>
            </a:pPr>
            <a:r>
              <a:rPr lang="es-PE" sz="2200"/>
              <a:t>Distribución del ingreso en percentiles superiores. </a:t>
            </a:r>
            <a:endParaRPr sz="2200"/>
          </a:p>
          <a:p>
            <a:pPr indent="-368300" lvl="0" marL="457200" rtl="0" algn="just">
              <a:lnSpc>
                <a:spcPct val="107916"/>
              </a:lnSpc>
              <a:spcBef>
                <a:spcPts val="0"/>
              </a:spcBef>
              <a:spcAft>
                <a:spcPts val="0"/>
              </a:spcAft>
              <a:buSzPts val="2200"/>
              <a:buFont typeface="Open Sans"/>
              <a:buChar char="●"/>
            </a:pPr>
            <a:r>
              <a:rPr lang="es-PE" sz="2200"/>
              <a:t>Efecto del crecimiento en evolución de pobreza</a:t>
            </a:r>
            <a:endParaRPr sz="2200"/>
          </a:p>
          <a:p>
            <a:pPr indent="-368300" lvl="0" marL="457200" rtl="0" algn="just">
              <a:lnSpc>
                <a:spcPct val="107916"/>
              </a:lnSpc>
              <a:spcBef>
                <a:spcPts val="0"/>
              </a:spcBef>
              <a:spcAft>
                <a:spcPts val="0"/>
              </a:spcAft>
              <a:buSzPts val="2200"/>
              <a:buFont typeface="Open Sans"/>
              <a:buChar char="●"/>
            </a:pPr>
            <a:r>
              <a:rPr lang="es-PE" sz="2200"/>
              <a:t>Determinantes de la pobreza urbana</a:t>
            </a:r>
            <a:endParaRPr sz="2200"/>
          </a:p>
          <a:p>
            <a:pPr indent="-368300" lvl="0" marL="457200" rtl="0" algn="just">
              <a:lnSpc>
                <a:spcPct val="107916"/>
              </a:lnSpc>
              <a:spcBef>
                <a:spcPts val="0"/>
              </a:spcBef>
              <a:spcAft>
                <a:spcPts val="0"/>
              </a:spcAft>
              <a:buSzPts val="2200"/>
              <a:buFont typeface="Open Sans"/>
              <a:buChar char="●"/>
            </a:pPr>
            <a:r>
              <a:rPr lang="es-PE" sz="2200"/>
              <a:t>Pobreza y desigualdad en grupos específicos (etnicidad, ciclo de vida, género)</a:t>
            </a:r>
            <a:endParaRPr sz="2200"/>
          </a:p>
          <a:p>
            <a:pPr indent="0" lvl="0" marL="0" rtl="0" algn="l">
              <a:lnSpc>
                <a:spcPct val="100000"/>
              </a:lnSpc>
              <a:spcBef>
                <a:spcPts val="800"/>
              </a:spcBef>
              <a:spcAft>
                <a:spcPts val="0"/>
              </a:spcAft>
              <a:buSzPts val="24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f35fbdcb38_0_15"/>
          <p:cNvSpPr txBox="1"/>
          <p:nvPr>
            <p:ph type="title"/>
          </p:nvPr>
        </p:nvSpPr>
        <p:spPr>
          <a:xfrm>
            <a:off x="1490175" y="439175"/>
            <a:ext cx="10575000" cy="580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800"/>
              <a:buNone/>
            </a:pPr>
            <a:r>
              <a:rPr lang="es-PE"/>
              <a:t>Resultados: Panel de Expertos (Demanda)</a:t>
            </a:r>
            <a:endParaRPr/>
          </a:p>
        </p:txBody>
      </p:sp>
      <p:sp>
        <p:nvSpPr>
          <p:cNvPr id="235" name="Google Shape;235;gf35fbdcb38_0_15"/>
          <p:cNvSpPr txBox="1"/>
          <p:nvPr>
            <p:ph idx="1" type="body"/>
          </p:nvPr>
        </p:nvSpPr>
        <p:spPr>
          <a:xfrm>
            <a:off x="609599" y="1600201"/>
            <a:ext cx="10920300" cy="4526100"/>
          </a:xfrm>
          <a:prstGeom prst="rect">
            <a:avLst/>
          </a:prstGeom>
          <a:noFill/>
          <a:ln>
            <a:noFill/>
          </a:ln>
        </p:spPr>
        <p:txBody>
          <a:bodyPr anchorCtr="0" anchor="t" bIns="45700" lIns="91425" spcFirstLastPara="1" rIns="91425" wrap="square" tIns="45700">
            <a:normAutofit fontScale="92500"/>
          </a:bodyPr>
          <a:lstStyle/>
          <a:p>
            <a:pPr indent="-375474" lvl="0" marL="457200" rtl="0" algn="l">
              <a:lnSpc>
                <a:spcPct val="107916"/>
              </a:lnSpc>
              <a:spcBef>
                <a:spcPts val="0"/>
              </a:spcBef>
              <a:spcAft>
                <a:spcPts val="0"/>
              </a:spcAft>
              <a:buSzPct val="100000"/>
              <a:buFont typeface="Open Sans"/>
              <a:buChar char="●"/>
            </a:pPr>
            <a:r>
              <a:rPr lang="es-PE" sz="2500"/>
              <a:t>Analizar el uso efectivo de la evidencia en procesos de toma de decisiones sobre política pública (p.e impacto de las “evaluaciones de impacto”)</a:t>
            </a:r>
            <a:endParaRPr sz="2500"/>
          </a:p>
          <a:p>
            <a:pPr indent="-375474" lvl="0" marL="457200" rtl="0" algn="l">
              <a:lnSpc>
                <a:spcPct val="107916"/>
              </a:lnSpc>
              <a:spcBef>
                <a:spcPts val="0"/>
              </a:spcBef>
              <a:spcAft>
                <a:spcPts val="0"/>
              </a:spcAft>
              <a:buSzPct val="100000"/>
              <a:buFont typeface="Open Sans"/>
              <a:buChar char="●"/>
            </a:pPr>
            <a:r>
              <a:rPr lang="es-PE" sz="2500"/>
              <a:t>Efectos de la capacidad estatal y el desarrollo institucional en los resultados de pobreza y desigualdad (p.e corrupción, articulación, etc)</a:t>
            </a:r>
            <a:endParaRPr sz="2500"/>
          </a:p>
          <a:p>
            <a:pPr indent="-375474" lvl="0" marL="457200" rtl="0" algn="l">
              <a:lnSpc>
                <a:spcPct val="107916"/>
              </a:lnSpc>
              <a:spcBef>
                <a:spcPts val="0"/>
              </a:spcBef>
              <a:spcAft>
                <a:spcPts val="0"/>
              </a:spcAft>
              <a:buSzPct val="100000"/>
              <a:buFont typeface="Open Sans"/>
              <a:buChar char="●"/>
            </a:pPr>
            <a:r>
              <a:rPr lang="es-PE" sz="2500"/>
              <a:t>Analizar los impactos de los bonos y otras medidas de mitigación social en el contexto Covid-19.</a:t>
            </a:r>
            <a:endParaRPr sz="2500"/>
          </a:p>
          <a:p>
            <a:pPr indent="-375474" lvl="0" marL="457200" rtl="0" algn="l">
              <a:lnSpc>
                <a:spcPct val="107916"/>
              </a:lnSpc>
              <a:spcBef>
                <a:spcPts val="0"/>
              </a:spcBef>
              <a:spcAft>
                <a:spcPts val="0"/>
              </a:spcAft>
              <a:buSzPct val="100000"/>
              <a:buFont typeface="Open Sans"/>
              <a:buChar char="●"/>
            </a:pPr>
            <a:r>
              <a:rPr lang="es-PE" sz="2500"/>
              <a:t>Promover estudios que exploren los nexos entre informalidad, pobreza y desigualdad</a:t>
            </a:r>
            <a:endParaRPr sz="2500"/>
          </a:p>
          <a:p>
            <a:pPr indent="-375474" lvl="0" marL="457200" rtl="0" algn="l">
              <a:lnSpc>
                <a:spcPct val="107916"/>
              </a:lnSpc>
              <a:spcBef>
                <a:spcPts val="0"/>
              </a:spcBef>
              <a:spcAft>
                <a:spcPts val="800"/>
              </a:spcAft>
              <a:buSzPct val="100000"/>
              <a:buFont typeface="Open Sans"/>
              <a:buChar char="●"/>
            </a:pPr>
            <a:r>
              <a:rPr lang="es-PE" sz="2500"/>
              <a:t>Producir estadística financiera y armonizar registros administrativos para alimentar estudios sobre clases medias y los segmentos más altos de ingresos.</a:t>
            </a:r>
            <a:endParaRPr sz="39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gf35fbdcb38_0_325"/>
          <p:cNvSpPr/>
          <p:nvPr/>
        </p:nvSpPr>
        <p:spPr>
          <a:xfrm>
            <a:off x="3925446" y="1082770"/>
            <a:ext cx="4668300" cy="4668300"/>
          </a:xfrm>
          <a:prstGeom prst="ellipse">
            <a:avLst/>
          </a:prstGeom>
          <a:solidFill>
            <a:srgbClr val="EDA29B"/>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2" name="Google Shape;92;gf35fbdcb38_0_325"/>
          <p:cNvGrpSpPr/>
          <p:nvPr/>
        </p:nvGrpSpPr>
        <p:grpSpPr>
          <a:xfrm>
            <a:off x="4815580" y="552456"/>
            <a:ext cx="2887928" cy="2887928"/>
            <a:chOff x="3611776" y="414352"/>
            <a:chExt cx="2166000" cy="2166000"/>
          </a:xfrm>
        </p:grpSpPr>
        <p:sp>
          <p:nvSpPr>
            <p:cNvPr id="93" name="Google Shape;93;gf35fbdcb38_0_325"/>
            <p:cNvSpPr/>
            <p:nvPr/>
          </p:nvSpPr>
          <p:spPr>
            <a:xfrm>
              <a:off x="3611776" y="414352"/>
              <a:ext cx="2166000" cy="2166000"/>
            </a:xfrm>
            <a:prstGeom prst="ellipse">
              <a:avLst/>
            </a:prstGeom>
            <a:solidFill>
              <a:srgbClr val="D83829"/>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gf35fbdcb38_0_325"/>
            <p:cNvSpPr txBox="1"/>
            <p:nvPr/>
          </p:nvSpPr>
          <p:spPr>
            <a:xfrm>
              <a:off x="3967546" y="1027503"/>
              <a:ext cx="1496100" cy="7029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000"/>
                <a:buFont typeface="Arial"/>
                <a:buNone/>
              </a:pPr>
              <a:r>
                <a:rPr b="0" i="0" lang="es-PE" sz="2000" u="none" cap="none" strike="noStrike">
                  <a:solidFill>
                    <a:srgbClr val="FFFFFF"/>
                  </a:solidFill>
                  <a:latin typeface="Roboto"/>
                  <a:ea typeface="Roboto"/>
                  <a:cs typeface="Roboto"/>
                  <a:sym typeface="Roboto"/>
                </a:rPr>
                <a:t>REVISIÓN SISTEMÁTICA</a:t>
              </a:r>
              <a:endParaRPr b="0" i="0" sz="2000" u="none" cap="none" strike="noStrike">
                <a:solidFill>
                  <a:srgbClr val="FFFFFF"/>
                </a:solidFill>
                <a:latin typeface="Roboto"/>
                <a:ea typeface="Roboto"/>
                <a:cs typeface="Roboto"/>
                <a:sym typeface="Roboto"/>
              </a:endParaRPr>
            </a:p>
          </p:txBody>
        </p:sp>
      </p:grpSp>
      <p:grpSp>
        <p:nvGrpSpPr>
          <p:cNvPr id="95" name="Google Shape;95;gf35fbdcb38_0_325"/>
          <p:cNvGrpSpPr/>
          <p:nvPr/>
        </p:nvGrpSpPr>
        <p:grpSpPr>
          <a:xfrm>
            <a:off x="6082859" y="2710418"/>
            <a:ext cx="2887928" cy="2887928"/>
            <a:chOff x="4562258" y="2032864"/>
            <a:chExt cx="2166000" cy="2166000"/>
          </a:xfrm>
        </p:grpSpPr>
        <p:sp>
          <p:nvSpPr>
            <p:cNvPr id="96" name="Google Shape;96;gf35fbdcb38_0_325"/>
            <p:cNvSpPr/>
            <p:nvPr/>
          </p:nvSpPr>
          <p:spPr>
            <a:xfrm>
              <a:off x="4562258" y="2032864"/>
              <a:ext cx="2166000" cy="2166000"/>
            </a:xfrm>
            <a:prstGeom prst="ellipse">
              <a:avLst/>
            </a:prstGeom>
            <a:solidFill>
              <a:srgbClr val="B02C2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gf35fbdcb38_0_325"/>
            <p:cNvSpPr txBox="1"/>
            <p:nvPr/>
          </p:nvSpPr>
          <p:spPr>
            <a:xfrm>
              <a:off x="5079846" y="2834728"/>
              <a:ext cx="1496100" cy="7029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000"/>
                <a:buFont typeface="Arial"/>
                <a:buNone/>
              </a:pPr>
              <a:r>
                <a:rPr b="0" i="0" lang="es-PE" sz="2000" u="none" cap="none" strike="noStrike">
                  <a:solidFill>
                    <a:srgbClr val="FFFFFF"/>
                  </a:solidFill>
                  <a:latin typeface="Roboto"/>
                  <a:ea typeface="Roboto"/>
                  <a:cs typeface="Roboto"/>
                  <a:sym typeface="Roboto"/>
                </a:rPr>
                <a:t>PANEL DE EXPERTOS</a:t>
              </a:r>
              <a:endParaRPr b="0" i="0" sz="2000" u="none" cap="none" strike="noStrike">
                <a:solidFill>
                  <a:srgbClr val="FFFFFF"/>
                </a:solidFill>
                <a:latin typeface="Roboto"/>
                <a:ea typeface="Roboto"/>
                <a:cs typeface="Roboto"/>
                <a:sym typeface="Roboto"/>
              </a:endParaRPr>
            </a:p>
          </p:txBody>
        </p:sp>
      </p:grpSp>
      <p:grpSp>
        <p:nvGrpSpPr>
          <p:cNvPr id="98" name="Google Shape;98;gf35fbdcb38_0_325"/>
          <p:cNvGrpSpPr/>
          <p:nvPr/>
        </p:nvGrpSpPr>
        <p:grpSpPr>
          <a:xfrm>
            <a:off x="3603744" y="2710418"/>
            <a:ext cx="2887928" cy="2887928"/>
            <a:chOff x="2702876" y="2032864"/>
            <a:chExt cx="2166000" cy="2166000"/>
          </a:xfrm>
        </p:grpSpPr>
        <p:sp>
          <p:nvSpPr>
            <p:cNvPr id="99" name="Google Shape;99;gf35fbdcb38_0_325"/>
            <p:cNvSpPr/>
            <p:nvPr/>
          </p:nvSpPr>
          <p:spPr>
            <a:xfrm>
              <a:off x="2702876" y="2032864"/>
              <a:ext cx="2166000" cy="2166000"/>
            </a:xfrm>
            <a:prstGeom prst="ellipse">
              <a:avLst/>
            </a:prstGeom>
            <a:solidFill>
              <a:srgbClr val="802017"/>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gf35fbdcb38_0_325"/>
            <p:cNvSpPr txBox="1"/>
            <p:nvPr/>
          </p:nvSpPr>
          <p:spPr>
            <a:xfrm>
              <a:off x="2702881" y="2990981"/>
              <a:ext cx="1731600" cy="7029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000"/>
                <a:buFont typeface="Arial"/>
                <a:buNone/>
              </a:pPr>
              <a:r>
                <a:rPr b="0" i="0" lang="es-PE" sz="2000" u="none" cap="none" strike="noStrike">
                  <a:solidFill>
                    <a:srgbClr val="FFFFFF"/>
                  </a:solidFill>
                  <a:latin typeface="Roboto"/>
                  <a:ea typeface="Roboto"/>
                  <a:cs typeface="Roboto"/>
                  <a:sym typeface="Roboto"/>
                </a:rPr>
                <a:t>PROCESAMIENTO DEL LENGUAJE NATURAL</a:t>
              </a:r>
              <a:endParaRPr b="0" i="0" sz="2000" u="none" cap="none" strike="noStrike">
                <a:solidFill>
                  <a:srgbClr val="FFFFFF"/>
                </a:solidFill>
                <a:latin typeface="Roboto"/>
                <a:ea typeface="Roboto"/>
                <a:cs typeface="Roboto"/>
                <a:sym typeface="Roboto"/>
              </a:endParaRPr>
            </a:p>
          </p:txBody>
        </p:sp>
      </p:grpSp>
      <p:sp>
        <p:nvSpPr>
          <p:cNvPr id="101" name="Google Shape;101;gf35fbdcb38_0_325"/>
          <p:cNvSpPr/>
          <p:nvPr/>
        </p:nvSpPr>
        <p:spPr>
          <a:xfrm>
            <a:off x="5446240" y="2594988"/>
            <a:ext cx="1634400" cy="1634400"/>
          </a:xfrm>
          <a:prstGeom prst="ellipse">
            <a:avLst/>
          </a:prstGeom>
          <a:solidFill>
            <a:srgbClr val="EDA29B"/>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gf35fbdcb38_0_325"/>
          <p:cNvSpPr txBox="1"/>
          <p:nvPr>
            <p:ph idx="4294967295" type="title"/>
          </p:nvPr>
        </p:nvSpPr>
        <p:spPr>
          <a:xfrm>
            <a:off x="519375" y="796606"/>
            <a:ext cx="3018300" cy="21465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2800"/>
              <a:buNone/>
            </a:pPr>
            <a:r>
              <a:rPr lang="es-PE" sz="3500"/>
              <a:t>Metodología</a:t>
            </a:r>
            <a:endParaRPr sz="3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f35fbdcb38_0_354"/>
          <p:cNvSpPr txBox="1"/>
          <p:nvPr>
            <p:ph type="title"/>
          </p:nvPr>
        </p:nvSpPr>
        <p:spPr>
          <a:xfrm>
            <a:off x="443100" y="1462499"/>
            <a:ext cx="5785500" cy="3933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2800"/>
              <a:buNone/>
            </a:pPr>
            <a:r>
              <a:rPr lang="es-PE"/>
              <a:t>Agenda de Investigación 2021-2026</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gf35fbdcb38_0_39"/>
          <p:cNvSpPr txBox="1"/>
          <p:nvPr>
            <p:ph type="title"/>
          </p:nvPr>
        </p:nvSpPr>
        <p:spPr>
          <a:xfrm>
            <a:off x="609596" y="343033"/>
            <a:ext cx="11329200" cy="580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800"/>
              <a:buNone/>
            </a:pPr>
            <a:r>
              <a:rPr lang="es-PE"/>
              <a:t>Pobreza: Aspectos Metodológicos</a:t>
            </a:r>
            <a:endParaRPr/>
          </a:p>
        </p:txBody>
      </p:sp>
      <p:sp>
        <p:nvSpPr>
          <p:cNvPr id="248" name="Google Shape;248;gf35fbdcb38_0_39"/>
          <p:cNvSpPr txBox="1"/>
          <p:nvPr>
            <p:ph idx="1" type="body"/>
          </p:nvPr>
        </p:nvSpPr>
        <p:spPr>
          <a:xfrm>
            <a:off x="609600" y="1201750"/>
            <a:ext cx="11167500" cy="5191500"/>
          </a:xfrm>
          <a:prstGeom prst="rect">
            <a:avLst/>
          </a:prstGeom>
          <a:noFill/>
          <a:ln>
            <a:noFill/>
          </a:ln>
        </p:spPr>
        <p:txBody>
          <a:bodyPr anchorCtr="0" anchor="t" bIns="45700" lIns="91425" spcFirstLastPara="1" rIns="91425" wrap="square" tIns="45700">
            <a:normAutofit fontScale="77500" lnSpcReduction="20000"/>
          </a:bodyPr>
          <a:lstStyle/>
          <a:p>
            <a:pPr indent="-346752" lvl="0" marL="457200" rtl="0" algn="just">
              <a:lnSpc>
                <a:spcPct val="115000"/>
              </a:lnSpc>
              <a:spcBef>
                <a:spcPts val="0"/>
              </a:spcBef>
              <a:spcAft>
                <a:spcPts val="0"/>
              </a:spcAft>
              <a:buSzPct val="85669"/>
              <a:buFont typeface="Open Sans"/>
              <a:buChar char="●"/>
            </a:pPr>
            <a:r>
              <a:rPr lang="es-PE" sz="2801"/>
              <a:t>Indicadores de funcionamientos en dimensiones esenciales económicas y no económicas (más allá de los accesos): democracia, (in)seguridad, agencia y aspiraciones.</a:t>
            </a:r>
            <a:endParaRPr sz="2801"/>
          </a:p>
          <a:p>
            <a:pPr indent="-346752" lvl="0" marL="457200" rtl="0" algn="just">
              <a:lnSpc>
                <a:spcPct val="115000"/>
              </a:lnSpc>
              <a:spcBef>
                <a:spcPts val="0"/>
              </a:spcBef>
              <a:spcAft>
                <a:spcPts val="0"/>
              </a:spcAft>
              <a:buSzPct val="85669"/>
              <a:buFont typeface="Open Sans"/>
              <a:buChar char="●"/>
            </a:pPr>
            <a:r>
              <a:rPr lang="es-PE" sz="2801"/>
              <a:t>Efectos del gasto social sobre los indicadores de bienestar.</a:t>
            </a:r>
            <a:endParaRPr sz="2801"/>
          </a:p>
          <a:p>
            <a:pPr indent="-346752" lvl="0" marL="457200" rtl="0" algn="just">
              <a:lnSpc>
                <a:spcPct val="115000"/>
              </a:lnSpc>
              <a:spcBef>
                <a:spcPts val="0"/>
              </a:spcBef>
              <a:spcAft>
                <a:spcPts val="0"/>
              </a:spcAft>
              <a:buSzPct val="85669"/>
              <a:buFont typeface="Open Sans"/>
              <a:buChar char="●"/>
            </a:pPr>
            <a:r>
              <a:rPr lang="es-PE" sz="2801"/>
              <a:t>Preferencias reveladas e ingreso equivalente (Fleurbaey): aplicaciones en índices multidimensionales.</a:t>
            </a:r>
            <a:endParaRPr sz="2801"/>
          </a:p>
          <a:p>
            <a:pPr indent="-346752" lvl="0" marL="457200" rtl="0" algn="just">
              <a:lnSpc>
                <a:spcPct val="115000"/>
              </a:lnSpc>
              <a:spcBef>
                <a:spcPts val="0"/>
              </a:spcBef>
              <a:spcAft>
                <a:spcPts val="0"/>
              </a:spcAft>
              <a:buSzPct val="85669"/>
              <a:buFont typeface="Open Sans"/>
              <a:buChar char="●"/>
            </a:pPr>
            <a:r>
              <a:rPr lang="es-PE" sz="2801"/>
              <a:t>Repensar los impactos de las políticas de superación de pobreza: alcances y limitaciones de los experimentos aleatorizados, desarrollo de nuevas aproximaciones cualitativas y etnográficas.</a:t>
            </a:r>
            <a:endParaRPr sz="2801"/>
          </a:p>
          <a:p>
            <a:pPr indent="-346752" lvl="0" marL="457200" rtl="0" algn="just">
              <a:lnSpc>
                <a:spcPct val="115000"/>
              </a:lnSpc>
              <a:spcBef>
                <a:spcPts val="0"/>
              </a:spcBef>
              <a:spcAft>
                <a:spcPts val="0"/>
              </a:spcAft>
              <a:buSzPct val="85669"/>
              <a:buFont typeface="Open Sans"/>
              <a:buChar char="●"/>
            </a:pPr>
            <a:r>
              <a:rPr lang="es-PE" sz="2801"/>
              <a:t>Focalización: identificación de nuevos bolsones de pobreza, patrones de segregación residencial, herramientas predictivas de Machine Learning.</a:t>
            </a:r>
            <a:endParaRPr sz="2801"/>
          </a:p>
          <a:p>
            <a:pPr indent="-346752" lvl="0" marL="457200" rtl="0" algn="just">
              <a:lnSpc>
                <a:spcPct val="115000"/>
              </a:lnSpc>
              <a:spcBef>
                <a:spcPts val="0"/>
              </a:spcBef>
              <a:spcAft>
                <a:spcPts val="0"/>
              </a:spcAft>
              <a:buSzPct val="85669"/>
              <a:buFont typeface="Open Sans"/>
              <a:buChar char="●"/>
            </a:pPr>
            <a:r>
              <a:rPr lang="es-PE" sz="2801"/>
              <a:t>Propiedades de los indicadores de pobreza multidimensional, su pertinencia en diversos grupos poblaciones, la posibilidad de descomposición exacta del IPM según dimensiones, así como su utilidad para la focalización, el diseño y la evaluación de políticas públicas.</a:t>
            </a:r>
            <a:endParaRPr sz="4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gf35fbdcb38_0_360"/>
          <p:cNvSpPr txBox="1"/>
          <p:nvPr>
            <p:ph type="title"/>
          </p:nvPr>
        </p:nvSpPr>
        <p:spPr>
          <a:xfrm>
            <a:off x="431396" y="332533"/>
            <a:ext cx="11329200" cy="580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800"/>
              <a:buNone/>
            </a:pPr>
            <a:r>
              <a:rPr lang="es-PE"/>
              <a:t>Pobreza: Vacíos Temáticos</a:t>
            </a:r>
            <a:endParaRPr/>
          </a:p>
        </p:txBody>
      </p:sp>
      <p:sp>
        <p:nvSpPr>
          <p:cNvPr id="255" name="Google Shape;255;gf35fbdcb38_0_360"/>
          <p:cNvSpPr txBox="1"/>
          <p:nvPr>
            <p:ph idx="1" type="body"/>
          </p:nvPr>
        </p:nvSpPr>
        <p:spPr>
          <a:xfrm>
            <a:off x="256375" y="913325"/>
            <a:ext cx="11760900" cy="5448000"/>
          </a:xfrm>
          <a:prstGeom prst="rect">
            <a:avLst/>
          </a:prstGeom>
          <a:noFill/>
          <a:ln>
            <a:noFill/>
          </a:ln>
        </p:spPr>
        <p:txBody>
          <a:bodyPr anchorCtr="0" anchor="t" bIns="45700" lIns="91425" spcFirstLastPara="1" rIns="91425" wrap="square" tIns="45700">
            <a:noAutofit/>
          </a:bodyPr>
          <a:lstStyle/>
          <a:p>
            <a:pPr indent="-342900" lvl="0" marL="457200" rtl="0" algn="just">
              <a:lnSpc>
                <a:spcPct val="115000"/>
              </a:lnSpc>
              <a:spcBef>
                <a:spcPts val="0"/>
              </a:spcBef>
              <a:spcAft>
                <a:spcPts val="0"/>
              </a:spcAft>
              <a:buSzPts val="1800"/>
              <a:buFont typeface="Open Sans"/>
              <a:buChar char="●"/>
            </a:pPr>
            <a:r>
              <a:rPr lang="es-PE" sz="1800"/>
              <a:t>Pobrezas y desigualdades persistentes a lo largo del ciclo de vida, con especial énfasis en niños, adolescentes, jóvenes, mujeres y grupos étnicos. Transmisión intergeneracional de pobrezas y desigualdades.</a:t>
            </a:r>
            <a:endParaRPr sz="1800"/>
          </a:p>
          <a:p>
            <a:pPr indent="-342900" lvl="0" marL="457200" rtl="0" algn="just">
              <a:lnSpc>
                <a:spcPct val="115000"/>
              </a:lnSpc>
              <a:spcBef>
                <a:spcPts val="0"/>
              </a:spcBef>
              <a:spcAft>
                <a:spcPts val="0"/>
              </a:spcAft>
              <a:buSzPts val="1800"/>
              <a:buFont typeface="Open Sans"/>
              <a:buChar char="●"/>
            </a:pPr>
            <a:r>
              <a:rPr lang="es-PE" sz="1800"/>
              <a:t>Efectos del crecimiento en la evolución de pobreza.</a:t>
            </a:r>
            <a:endParaRPr sz="1800"/>
          </a:p>
          <a:p>
            <a:pPr indent="-342900" lvl="0" marL="457200" rtl="0" algn="just">
              <a:lnSpc>
                <a:spcPct val="115000"/>
              </a:lnSpc>
              <a:spcBef>
                <a:spcPts val="0"/>
              </a:spcBef>
              <a:spcAft>
                <a:spcPts val="0"/>
              </a:spcAft>
              <a:buSzPts val="1800"/>
              <a:buFont typeface="Open Sans"/>
              <a:buChar char="●"/>
            </a:pPr>
            <a:r>
              <a:rPr lang="es-PE" sz="1800"/>
              <a:t>Efectos de la duración de pobreza: pobreza crónica, pobreza revolvente.</a:t>
            </a:r>
            <a:endParaRPr sz="1800"/>
          </a:p>
          <a:p>
            <a:pPr indent="-342900" lvl="0" marL="457200" rtl="0" algn="just">
              <a:lnSpc>
                <a:spcPct val="115000"/>
              </a:lnSpc>
              <a:spcBef>
                <a:spcPts val="0"/>
              </a:spcBef>
              <a:spcAft>
                <a:spcPts val="0"/>
              </a:spcAft>
              <a:buSzPts val="1800"/>
              <a:buFont typeface="Open Sans"/>
              <a:buChar char="●"/>
            </a:pPr>
            <a:r>
              <a:rPr lang="es-PE" sz="1800"/>
              <a:t>Interacciones entre las privaciones en dimensiones económicas y no económicas, con énfasis en el rol del medioambiente.</a:t>
            </a:r>
            <a:endParaRPr sz="1800"/>
          </a:p>
          <a:p>
            <a:pPr indent="-342900" lvl="0" marL="457200" rtl="0" algn="just">
              <a:lnSpc>
                <a:spcPct val="115000"/>
              </a:lnSpc>
              <a:spcBef>
                <a:spcPts val="0"/>
              </a:spcBef>
              <a:spcAft>
                <a:spcPts val="0"/>
              </a:spcAft>
              <a:buSzPts val="1800"/>
              <a:buFont typeface="Open Sans"/>
              <a:buChar char="●"/>
            </a:pPr>
            <a:r>
              <a:rPr lang="es-PE" sz="1800"/>
              <a:t>Impactos de corto y largo plazo generados por la pandemia del COVID-19, con énfasis en mercado laboral, educación y salud.</a:t>
            </a:r>
            <a:endParaRPr sz="1800"/>
          </a:p>
          <a:p>
            <a:pPr indent="-342900" lvl="0" marL="457200" rtl="0" algn="just">
              <a:lnSpc>
                <a:spcPct val="115000"/>
              </a:lnSpc>
              <a:spcBef>
                <a:spcPts val="0"/>
              </a:spcBef>
              <a:spcAft>
                <a:spcPts val="0"/>
              </a:spcAft>
              <a:buSzPts val="1800"/>
              <a:buFont typeface="Open Sans"/>
              <a:buChar char="●"/>
            </a:pPr>
            <a:r>
              <a:rPr lang="es-PE" sz="1800"/>
              <a:t>Impactos de fenómenos catastróficos. Vulnerabilidades de la población ante choques covariantes relacionados al cambio climático (inundaciones, friajes, sequías) y desastres generados por eventos geológicos (sismos, erupciones, lahares)</a:t>
            </a:r>
            <a:endParaRPr sz="1800"/>
          </a:p>
          <a:p>
            <a:pPr indent="-342900" lvl="0" marL="457200" rtl="0" algn="just">
              <a:lnSpc>
                <a:spcPct val="115000"/>
              </a:lnSpc>
              <a:spcBef>
                <a:spcPts val="0"/>
              </a:spcBef>
              <a:spcAft>
                <a:spcPts val="0"/>
              </a:spcAft>
              <a:buSzPts val="1800"/>
              <a:buFont typeface="Open Sans"/>
              <a:buChar char="●"/>
            </a:pPr>
            <a:r>
              <a:rPr lang="es-PE" sz="1800"/>
              <a:t>Percepciones y aspiraciones sobre bienestar y progreso.</a:t>
            </a:r>
            <a:endParaRPr sz="1800"/>
          </a:p>
          <a:p>
            <a:pPr indent="-342900" lvl="0" marL="457200" rtl="0" algn="just">
              <a:lnSpc>
                <a:spcPct val="115000"/>
              </a:lnSpc>
              <a:spcBef>
                <a:spcPts val="0"/>
              </a:spcBef>
              <a:spcAft>
                <a:spcPts val="0"/>
              </a:spcAft>
              <a:buSzPts val="1800"/>
              <a:buFont typeface="Open Sans"/>
              <a:buChar char="●"/>
            </a:pPr>
            <a:r>
              <a:rPr lang="es-PE" sz="1800"/>
              <a:t>Impactos del entorno geográfico/efectos de aglomeración: Amazonía, zonas de altura, periferia.</a:t>
            </a:r>
            <a:endParaRPr sz="1800"/>
          </a:p>
          <a:p>
            <a:pPr indent="-342900" lvl="0" marL="457200" rtl="0" algn="just">
              <a:lnSpc>
                <a:spcPct val="115000"/>
              </a:lnSpc>
              <a:spcBef>
                <a:spcPts val="0"/>
              </a:spcBef>
              <a:spcAft>
                <a:spcPts val="0"/>
              </a:spcAft>
              <a:buSzPts val="1800"/>
              <a:buFont typeface="Open Sans"/>
              <a:buChar char="●"/>
            </a:pPr>
            <a:r>
              <a:rPr lang="es-PE" sz="1800"/>
              <a:t>Pobreza urbana: determinantes, perfiles y estrategias de vida de los pobres urbanos.</a:t>
            </a:r>
            <a:endParaRPr sz="1800"/>
          </a:p>
          <a:p>
            <a:pPr indent="-342900" lvl="0" marL="457200" rtl="0" algn="just">
              <a:lnSpc>
                <a:spcPct val="115000"/>
              </a:lnSpc>
              <a:spcBef>
                <a:spcPts val="0"/>
              </a:spcBef>
              <a:spcAft>
                <a:spcPts val="0"/>
              </a:spcAft>
              <a:buSzPts val="1800"/>
              <a:buFont typeface="Open Sans"/>
              <a:buChar char="●"/>
            </a:pPr>
            <a:r>
              <a:rPr lang="es-PE" sz="1800"/>
              <a:t>Focalización en situaciones de emergencia.</a:t>
            </a:r>
            <a:endParaRPr sz="1800"/>
          </a:p>
          <a:p>
            <a:pPr indent="0" lvl="0" marL="914400" rtl="0" algn="just">
              <a:lnSpc>
                <a:spcPct val="115000"/>
              </a:lnSpc>
              <a:spcBef>
                <a:spcPts val="600"/>
              </a:spcBef>
              <a:spcAft>
                <a:spcPts val="0"/>
              </a:spcAft>
              <a:buSzPts val="2400"/>
              <a:buNone/>
            </a:pPr>
            <a:r>
              <a:t/>
            </a:r>
            <a:endParaRPr sz="1900">
              <a:latin typeface="Calibri"/>
              <a:ea typeface="Calibri"/>
              <a:cs typeface="Calibri"/>
              <a:sym typeface="Calibri"/>
            </a:endParaRPr>
          </a:p>
          <a:p>
            <a:pPr indent="0" lvl="0" marL="0" rtl="0" algn="l">
              <a:lnSpc>
                <a:spcPct val="115000"/>
              </a:lnSpc>
              <a:spcBef>
                <a:spcPts val="0"/>
              </a:spcBef>
              <a:spcAft>
                <a:spcPts val="0"/>
              </a:spcAft>
              <a:buSzPts val="24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f72ab71c4f_0_8"/>
          <p:cNvSpPr txBox="1"/>
          <p:nvPr>
            <p:ph type="title"/>
          </p:nvPr>
        </p:nvSpPr>
        <p:spPr>
          <a:xfrm>
            <a:off x="1185725" y="663500"/>
            <a:ext cx="10655100" cy="580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800"/>
              <a:buNone/>
            </a:pPr>
            <a:r>
              <a:rPr lang="es-PE"/>
              <a:t>Desigualdad: Aspectos Metodológicos</a:t>
            </a:r>
            <a:endParaRPr/>
          </a:p>
        </p:txBody>
      </p:sp>
      <p:sp>
        <p:nvSpPr>
          <p:cNvPr id="262" name="Google Shape;262;gf72ab71c4f_0_8"/>
          <p:cNvSpPr txBox="1"/>
          <p:nvPr>
            <p:ph idx="1" type="body"/>
          </p:nvPr>
        </p:nvSpPr>
        <p:spPr>
          <a:xfrm>
            <a:off x="609599" y="1600201"/>
            <a:ext cx="10920300" cy="4526100"/>
          </a:xfrm>
          <a:prstGeom prst="rect">
            <a:avLst/>
          </a:prstGeom>
          <a:noFill/>
          <a:ln>
            <a:noFill/>
          </a:ln>
        </p:spPr>
        <p:txBody>
          <a:bodyPr anchorCtr="0" anchor="t" bIns="45700" lIns="91425" spcFirstLastPara="1" rIns="91425" wrap="square" tIns="45700">
            <a:normAutofit lnSpcReduction="10000"/>
          </a:bodyPr>
          <a:lstStyle/>
          <a:p>
            <a:pPr indent="0" lvl="0" marL="0" rtl="0" algn="just">
              <a:lnSpc>
                <a:spcPct val="115000"/>
              </a:lnSpc>
              <a:spcBef>
                <a:spcPts val="0"/>
              </a:spcBef>
              <a:spcAft>
                <a:spcPts val="0"/>
              </a:spcAft>
              <a:buClr>
                <a:schemeClr val="dk1"/>
              </a:buClr>
              <a:buSzPts val="1100"/>
              <a:buFont typeface="Arial"/>
              <a:buNone/>
            </a:pPr>
            <a:r>
              <a:rPr lang="es-PE" sz="2500"/>
              <a:t> </a:t>
            </a:r>
            <a:endParaRPr sz="2500"/>
          </a:p>
          <a:p>
            <a:pPr indent="-374650" lvl="0" marL="457200" rtl="0" algn="just">
              <a:lnSpc>
                <a:spcPct val="115000"/>
              </a:lnSpc>
              <a:spcBef>
                <a:spcPts val="600"/>
              </a:spcBef>
              <a:spcAft>
                <a:spcPts val="0"/>
              </a:spcAft>
              <a:buSzPts val="2300"/>
              <a:buFont typeface="Open Sans"/>
              <a:buChar char="●"/>
            </a:pPr>
            <a:r>
              <a:rPr lang="es-PE" sz="2300"/>
              <a:t>Medición de la desigualdad combinando fuentes administrativas (planilla, SUNAT) y encuestas de hogares. Compatibilidad con las Cuentas Nacionales.</a:t>
            </a:r>
            <a:endParaRPr sz="2300"/>
          </a:p>
          <a:p>
            <a:pPr indent="0" lvl="0" marL="914400" rtl="0" algn="just">
              <a:lnSpc>
                <a:spcPct val="115000"/>
              </a:lnSpc>
              <a:spcBef>
                <a:spcPts val="600"/>
              </a:spcBef>
              <a:spcAft>
                <a:spcPts val="0"/>
              </a:spcAft>
              <a:buSzPts val="2400"/>
              <a:buNone/>
            </a:pPr>
            <a:r>
              <a:t/>
            </a:r>
            <a:endParaRPr sz="2300"/>
          </a:p>
          <a:p>
            <a:pPr indent="-374650" lvl="0" marL="457200" rtl="0" algn="just">
              <a:lnSpc>
                <a:spcPct val="115000"/>
              </a:lnSpc>
              <a:spcBef>
                <a:spcPts val="600"/>
              </a:spcBef>
              <a:spcAft>
                <a:spcPts val="0"/>
              </a:spcAft>
              <a:buSzPts val="2300"/>
              <a:buFont typeface="Open Sans"/>
              <a:buChar char="●"/>
            </a:pPr>
            <a:r>
              <a:rPr lang="es-PE" sz="2300"/>
              <a:t>Distribución del ingreso en percentiles superiores. Analizar el top 1% y el top 10% de los ingresos.</a:t>
            </a:r>
            <a:endParaRPr sz="2300"/>
          </a:p>
          <a:p>
            <a:pPr indent="0" lvl="0" marL="914400" rtl="0" algn="just">
              <a:lnSpc>
                <a:spcPct val="115000"/>
              </a:lnSpc>
              <a:spcBef>
                <a:spcPts val="600"/>
              </a:spcBef>
              <a:spcAft>
                <a:spcPts val="0"/>
              </a:spcAft>
              <a:buSzPts val="2400"/>
              <a:buNone/>
            </a:pPr>
            <a:r>
              <a:t/>
            </a:r>
            <a:endParaRPr sz="2300"/>
          </a:p>
          <a:p>
            <a:pPr indent="-374650" lvl="0" marL="457200" rtl="0" algn="just">
              <a:lnSpc>
                <a:spcPct val="115000"/>
              </a:lnSpc>
              <a:spcBef>
                <a:spcPts val="600"/>
              </a:spcBef>
              <a:spcAft>
                <a:spcPts val="0"/>
              </a:spcAft>
              <a:buSzPts val="2300"/>
              <a:buFont typeface="Open Sans"/>
              <a:buChar char="●"/>
            </a:pPr>
            <a:r>
              <a:rPr lang="es-PE" sz="2300"/>
              <a:t>Indicadores multidimensionales de la desigualdad.</a:t>
            </a:r>
            <a:endParaRPr sz="2300"/>
          </a:p>
          <a:p>
            <a:pPr indent="0" lvl="0" marL="914400" rtl="0" algn="l">
              <a:lnSpc>
                <a:spcPct val="100000"/>
              </a:lnSpc>
              <a:spcBef>
                <a:spcPts val="600"/>
              </a:spcBef>
              <a:spcAft>
                <a:spcPts val="0"/>
              </a:spcAft>
              <a:buSzPts val="2400"/>
              <a:buNone/>
            </a:pPr>
            <a:r>
              <a:t/>
            </a:r>
            <a:endParaRPr sz="3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gf72ab71c4f_0_14"/>
          <p:cNvSpPr txBox="1"/>
          <p:nvPr>
            <p:ph type="title"/>
          </p:nvPr>
        </p:nvSpPr>
        <p:spPr>
          <a:xfrm>
            <a:off x="431396" y="567408"/>
            <a:ext cx="11329200" cy="580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800"/>
              <a:buNone/>
            </a:pPr>
            <a:r>
              <a:rPr lang="es-PE"/>
              <a:t>Desigualdad: Vacíos Temáticos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f35fbdcb38_0_366"/>
          <p:cNvSpPr txBox="1"/>
          <p:nvPr>
            <p:ph type="title"/>
          </p:nvPr>
        </p:nvSpPr>
        <p:spPr>
          <a:xfrm>
            <a:off x="431396" y="391108"/>
            <a:ext cx="11329200" cy="580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800"/>
              <a:buNone/>
            </a:pPr>
            <a:r>
              <a:rPr lang="es-PE"/>
              <a:t>Programas Sociales</a:t>
            </a:r>
            <a:endParaRPr/>
          </a:p>
        </p:txBody>
      </p:sp>
      <p:sp>
        <p:nvSpPr>
          <p:cNvPr id="275" name="Google Shape;275;gf35fbdcb38_0_366"/>
          <p:cNvSpPr txBox="1"/>
          <p:nvPr>
            <p:ph idx="1" type="body"/>
          </p:nvPr>
        </p:nvSpPr>
        <p:spPr>
          <a:xfrm>
            <a:off x="609600" y="1201750"/>
            <a:ext cx="10920300" cy="4924500"/>
          </a:xfrm>
          <a:prstGeom prst="rect">
            <a:avLst/>
          </a:prstGeom>
          <a:noFill/>
          <a:ln>
            <a:noFill/>
          </a:ln>
        </p:spPr>
        <p:txBody>
          <a:bodyPr anchorCtr="0" anchor="t" bIns="45700" lIns="91425" spcFirstLastPara="1" rIns="91425" wrap="square" tIns="45700">
            <a:noAutofit/>
          </a:bodyPr>
          <a:lstStyle/>
          <a:p>
            <a:pPr indent="0" lvl="0" marL="457200" rtl="0" algn="just">
              <a:lnSpc>
                <a:spcPct val="115000"/>
              </a:lnSpc>
              <a:spcBef>
                <a:spcPts val="0"/>
              </a:spcBef>
              <a:spcAft>
                <a:spcPts val="0"/>
              </a:spcAft>
              <a:buSzPts val="2400"/>
              <a:buNone/>
            </a:pPr>
            <a:r>
              <a:t/>
            </a:r>
            <a:endParaRPr b="1" sz="1600"/>
          </a:p>
          <a:p>
            <a:pPr indent="-381000" lvl="0" marL="457200" rtl="0" algn="just">
              <a:lnSpc>
                <a:spcPct val="115000"/>
              </a:lnSpc>
              <a:spcBef>
                <a:spcPts val="0"/>
              </a:spcBef>
              <a:spcAft>
                <a:spcPts val="0"/>
              </a:spcAft>
              <a:buSzPts val="2400"/>
              <a:buFont typeface="Calibri"/>
              <a:buChar char="●"/>
            </a:pPr>
            <a:r>
              <a:rPr b="1" lang="es-PE" sz="1600"/>
              <a:t> </a:t>
            </a:r>
            <a:r>
              <a:rPr lang="es-PE" sz="2300"/>
              <a:t>Efectos de largo plazo de los programas sociales.</a:t>
            </a:r>
            <a:endParaRPr sz="2300"/>
          </a:p>
          <a:p>
            <a:pPr indent="-374650" lvl="0" marL="457200" rtl="0" algn="just">
              <a:lnSpc>
                <a:spcPct val="115000"/>
              </a:lnSpc>
              <a:spcBef>
                <a:spcPts val="0"/>
              </a:spcBef>
              <a:spcAft>
                <a:spcPts val="0"/>
              </a:spcAft>
              <a:buSzPts val="2300"/>
              <a:buFont typeface="Open Sans"/>
              <a:buChar char="●"/>
            </a:pPr>
            <a:r>
              <a:rPr lang="es-PE" sz="2300"/>
              <a:t>Programas sociales y programas productivos: sinergia, graduación, innovación, etc.</a:t>
            </a:r>
            <a:endParaRPr sz="2300"/>
          </a:p>
          <a:p>
            <a:pPr indent="-374650" lvl="0" marL="457200" rtl="0" algn="just">
              <a:lnSpc>
                <a:spcPct val="115000"/>
              </a:lnSpc>
              <a:spcBef>
                <a:spcPts val="0"/>
              </a:spcBef>
              <a:spcAft>
                <a:spcPts val="0"/>
              </a:spcAft>
              <a:buSzPts val="2300"/>
              <a:buFont typeface="Open Sans"/>
              <a:buChar char="●"/>
            </a:pPr>
            <a:r>
              <a:rPr lang="es-PE" sz="2300"/>
              <a:t>Balance sobre la implementación, resultados e impactos de las respuestas de protección social a la emergencia generada por el Covid-19, con énfasis en los bonos y en las intervenciones temporales de los programas sociales realizadas en el marco del Decreto de Urgencia 095-2020.</a:t>
            </a:r>
            <a:endParaRPr sz="2300"/>
          </a:p>
          <a:p>
            <a:pPr indent="-374650" lvl="0" marL="457200" rtl="0" algn="just">
              <a:lnSpc>
                <a:spcPct val="115000"/>
              </a:lnSpc>
              <a:spcBef>
                <a:spcPts val="0"/>
              </a:spcBef>
              <a:spcAft>
                <a:spcPts val="0"/>
              </a:spcAft>
              <a:buSzPts val="2300"/>
              <a:buFont typeface="Open Sans"/>
              <a:buChar char="●"/>
            </a:pPr>
            <a:r>
              <a:rPr lang="es-PE" sz="2300"/>
              <a:t>Diseño e implementación de nuevos programas sociales: pobreza urbana (medición, identificación, componentes), pueblos indígenas, Amazonía, jóvenes.</a:t>
            </a:r>
            <a:endParaRPr sz="2300"/>
          </a:p>
          <a:p>
            <a:pPr indent="-374650" lvl="0" marL="457200" rtl="0" algn="just">
              <a:lnSpc>
                <a:spcPct val="115000"/>
              </a:lnSpc>
              <a:spcBef>
                <a:spcPts val="0"/>
              </a:spcBef>
              <a:spcAft>
                <a:spcPts val="0"/>
              </a:spcAft>
              <a:buSzPts val="2300"/>
              <a:buFont typeface="Open Sans"/>
              <a:buChar char="●"/>
            </a:pPr>
            <a:r>
              <a:rPr lang="es-PE" sz="2300"/>
              <a:t>Ingreso Básico Universal</a:t>
            </a:r>
            <a:endParaRPr sz="2300"/>
          </a:p>
          <a:p>
            <a:pPr indent="0" lvl="0" marL="457200" rtl="0" algn="just">
              <a:lnSpc>
                <a:spcPct val="115000"/>
              </a:lnSpc>
              <a:spcBef>
                <a:spcPts val="0"/>
              </a:spcBef>
              <a:spcAft>
                <a:spcPts val="0"/>
              </a:spcAft>
              <a:buSzPts val="2400"/>
              <a:buNone/>
            </a:pPr>
            <a:r>
              <a:t/>
            </a:r>
            <a:endParaRPr>
              <a:latin typeface="Calibri"/>
              <a:ea typeface="Calibri"/>
              <a:cs typeface="Calibri"/>
              <a:sym typeface="Calibri"/>
            </a:endParaRPr>
          </a:p>
          <a:p>
            <a:pPr indent="0" lvl="0" marL="457200" rtl="0" algn="l">
              <a:lnSpc>
                <a:spcPct val="115000"/>
              </a:lnSpc>
              <a:spcBef>
                <a:spcPts val="0"/>
              </a:spcBef>
              <a:spcAft>
                <a:spcPts val="600"/>
              </a:spcAft>
              <a:buSzPts val="2400"/>
              <a:buNone/>
            </a:pPr>
            <a:r>
              <a:t/>
            </a:r>
            <a:endParaRPr sz="31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gf72ab71c4f_0_23"/>
          <p:cNvSpPr txBox="1"/>
          <p:nvPr>
            <p:ph type="title"/>
          </p:nvPr>
        </p:nvSpPr>
        <p:spPr>
          <a:xfrm>
            <a:off x="431396" y="407133"/>
            <a:ext cx="11329200" cy="580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800"/>
              <a:buNone/>
            </a:pPr>
            <a:r>
              <a:rPr lang="es-PE"/>
              <a:t>Mensajes finales</a:t>
            </a:r>
            <a:endParaRPr/>
          </a:p>
        </p:txBody>
      </p:sp>
      <p:sp>
        <p:nvSpPr>
          <p:cNvPr id="282" name="Google Shape;282;gf72ab71c4f_0_23"/>
          <p:cNvSpPr txBox="1"/>
          <p:nvPr>
            <p:ph idx="1" type="body"/>
          </p:nvPr>
        </p:nvSpPr>
        <p:spPr>
          <a:xfrm>
            <a:off x="272400" y="1600200"/>
            <a:ext cx="11257500" cy="4526100"/>
          </a:xfrm>
          <a:prstGeom prst="rect">
            <a:avLst/>
          </a:prstGeom>
          <a:noFill/>
          <a:ln>
            <a:noFill/>
          </a:ln>
        </p:spPr>
        <p:txBody>
          <a:bodyPr anchorCtr="0" anchor="t" bIns="45700" lIns="91425" spcFirstLastPara="1" rIns="91425" wrap="square" tIns="45700">
            <a:normAutofit lnSpcReduction="10000"/>
          </a:bodyPr>
          <a:lstStyle/>
          <a:p>
            <a:pPr indent="-381000" lvl="0" marL="914400" rtl="0" algn="just">
              <a:lnSpc>
                <a:spcPct val="100000"/>
              </a:lnSpc>
              <a:spcBef>
                <a:spcPts val="480"/>
              </a:spcBef>
              <a:spcAft>
                <a:spcPts val="0"/>
              </a:spcAft>
              <a:buSzPts val="2400"/>
              <a:buFont typeface="Open Sans"/>
              <a:buChar char="●"/>
            </a:pPr>
            <a:r>
              <a:rPr lang="es-PE"/>
              <a:t>Conocimiento como bien público: generar repositorios abiertos con los resultados de consultorías y evaluaciones comisionadas por entidades públicas. Ej: Portal Evidencia Midis</a:t>
            </a:r>
            <a:endParaRPr/>
          </a:p>
          <a:p>
            <a:pPr indent="0" lvl="0" marL="1828800" rtl="0" algn="just">
              <a:lnSpc>
                <a:spcPct val="100000"/>
              </a:lnSpc>
              <a:spcBef>
                <a:spcPts val="480"/>
              </a:spcBef>
              <a:spcAft>
                <a:spcPts val="0"/>
              </a:spcAft>
              <a:buSzPts val="2400"/>
              <a:buNone/>
            </a:pPr>
            <a:r>
              <a:t/>
            </a:r>
            <a:endParaRPr/>
          </a:p>
          <a:p>
            <a:pPr indent="-381000" lvl="0" marL="914400" rtl="0" algn="just">
              <a:lnSpc>
                <a:spcPct val="100000"/>
              </a:lnSpc>
              <a:spcBef>
                <a:spcPts val="480"/>
              </a:spcBef>
              <a:spcAft>
                <a:spcPts val="0"/>
              </a:spcAft>
              <a:buSzPts val="2400"/>
              <a:buFont typeface="Open Sans"/>
              <a:buChar char="●"/>
            </a:pPr>
            <a:r>
              <a:rPr lang="es-PE"/>
              <a:t>Promover el desarrollo de capacidades a nivel nacional para el desarrollo de investigación aplicada a políticas públicas, con metodologías cuantitativas, cualitativas y mixtas, así como herramientas predictivas de machine learning.</a:t>
            </a:r>
            <a:endParaRPr/>
          </a:p>
          <a:p>
            <a:pPr indent="0" lvl="0" marL="1828800" rtl="0" algn="just">
              <a:lnSpc>
                <a:spcPct val="100000"/>
              </a:lnSpc>
              <a:spcBef>
                <a:spcPts val="480"/>
              </a:spcBef>
              <a:spcAft>
                <a:spcPts val="0"/>
              </a:spcAft>
              <a:buSzPts val="2400"/>
              <a:buNone/>
            </a:pPr>
            <a:r>
              <a:t/>
            </a:r>
            <a:endParaRPr/>
          </a:p>
          <a:p>
            <a:pPr indent="-381000" lvl="0" marL="914400" rtl="0" algn="just">
              <a:lnSpc>
                <a:spcPct val="100000"/>
              </a:lnSpc>
              <a:spcBef>
                <a:spcPts val="480"/>
              </a:spcBef>
              <a:spcAft>
                <a:spcPts val="0"/>
              </a:spcAft>
              <a:buSzPts val="2400"/>
              <a:buFont typeface="Open Sans"/>
              <a:buChar char="●"/>
            </a:pPr>
            <a:r>
              <a:rPr lang="es-PE"/>
              <a:t>Priorizar la temática de superación de la pobreza en los fondos públicos de promoción a la investigación e innovación (CONCYTEC, PRODUCE, InnovaPerú).</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2">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f72ab71c4f_2_80"/>
          <p:cNvSpPr/>
          <p:nvPr/>
        </p:nvSpPr>
        <p:spPr>
          <a:xfrm>
            <a:off x="191344" y="116632"/>
            <a:ext cx="2448300" cy="10080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8" name="Google Shape;288;gf72ab71c4f_2_80"/>
          <p:cNvSpPr txBox="1"/>
          <p:nvPr>
            <p:ph type="ctrTitle"/>
          </p:nvPr>
        </p:nvSpPr>
        <p:spPr>
          <a:xfrm>
            <a:off x="191350" y="2857500"/>
            <a:ext cx="11826300" cy="1643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800"/>
              <a:buFont typeface="Open Sans"/>
              <a:buNone/>
            </a:pPr>
            <a:r>
              <a:rPr lang="es-PE"/>
              <a:t>Balance de Investigación 2016 - 2021 </a:t>
            </a:r>
            <a:br>
              <a:rPr lang="es-PE"/>
            </a:br>
            <a:r>
              <a:rPr lang="es-PE"/>
              <a:t>y  Agenda de Investigación 2021 - 2026</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gf35fbdcb38_0_348"/>
          <p:cNvSpPr txBox="1"/>
          <p:nvPr>
            <p:ph type="title"/>
          </p:nvPr>
        </p:nvSpPr>
        <p:spPr>
          <a:xfrm>
            <a:off x="443100" y="1462499"/>
            <a:ext cx="5785500" cy="3933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2800"/>
              <a:buNone/>
            </a:pPr>
            <a:r>
              <a:rPr lang="es-PE"/>
              <a:t>Balance de Investigación 2016-2021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6"/>
          <p:cNvSpPr txBox="1"/>
          <p:nvPr>
            <p:ph type="title"/>
          </p:nvPr>
        </p:nvSpPr>
        <p:spPr>
          <a:xfrm>
            <a:off x="504875" y="448623"/>
            <a:ext cx="10468200" cy="448800"/>
          </a:xfrm>
          <a:prstGeom prst="rect">
            <a:avLst/>
          </a:prstGeom>
          <a:noFill/>
          <a:ln>
            <a:noFill/>
          </a:ln>
        </p:spPr>
        <p:txBody>
          <a:bodyPr anchorCtr="0" anchor="ctr" bIns="45700" lIns="91425" spcFirstLastPara="1" rIns="91425" wrap="square" tIns="45700">
            <a:noAutofit/>
          </a:bodyPr>
          <a:lstStyle/>
          <a:p>
            <a:pPr indent="-419100" lvl="0" marL="457200" rtl="0" algn="ctr">
              <a:lnSpc>
                <a:spcPct val="100000"/>
              </a:lnSpc>
              <a:spcBef>
                <a:spcPts val="0"/>
              </a:spcBef>
              <a:spcAft>
                <a:spcPts val="0"/>
              </a:spcAft>
              <a:buSzPts val="3000"/>
              <a:buAutoNum type="arabicPeriod"/>
            </a:pPr>
            <a:r>
              <a:rPr lang="es-PE" sz="3000"/>
              <a:t>Revisión sistemática</a:t>
            </a:r>
            <a:endParaRPr sz="3000"/>
          </a:p>
        </p:txBody>
      </p:sp>
      <p:sp>
        <p:nvSpPr>
          <p:cNvPr id="114" name="Google Shape;114;p6"/>
          <p:cNvSpPr txBox="1"/>
          <p:nvPr>
            <p:ph idx="1" type="body"/>
          </p:nvPr>
        </p:nvSpPr>
        <p:spPr>
          <a:xfrm>
            <a:off x="224325" y="1233800"/>
            <a:ext cx="8540400" cy="4989000"/>
          </a:xfrm>
          <a:prstGeom prst="rect">
            <a:avLst/>
          </a:prstGeom>
          <a:noFill/>
          <a:ln>
            <a:noFill/>
          </a:ln>
        </p:spPr>
        <p:txBody>
          <a:bodyPr anchorCtr="0" anchor="t" bIns="45700" lIns="91425" spcFirstLastPara="1" rIns="91425" wrap="square" tIns="45700">
            <a:noAutofit/>
          </a:bodyPr>
          <a:lstStyle/>
          <a:p>
            <a:pPr indent="-368300" lvl="0" marL="457200" rtl="0" algn="just">
              <a:lnSpc>
                <a:spcPct val="100000"/>
              </a:lnSpc>
              <a:spcBef>
                <a:spcPts val="480"/>
              </a:spcBef>
              <a:spcAft>
                <a:spcPts val="0"/>
              </a:spcAft>
              <a:buSzPts val="2200"/>
              <a:buChar char="•"/>
            </a:pPr>
            <a:r>
              <a:rPr lang="es-PE" sz="1800"/>
              <a:t>Se buscó captar la mayor cantidad de investigaciones sobre  pobreza y desigualdad en Perú, siguiendo el método desarrollado por Herrera y Cozzubo (2017) adaptada al metabuscador </a:t>
            </a:r>
            <a:r>
              <a:rPr b="1" lang="es-PE" sz="1800"/>
              <a:t>SCOPUS</a:t>
            </a:r>
            <a:endParaRPr b="1" sz="1800"/>
          </a:p>
          <a:p>
            <a:pPr indent="0" lvl="0" marL="0" rtl="0" algn="just">
              <a:lnSpc>
                <a:spcPct val="100000"/>
              </a:lnSpc>
              <a:spcBef>
                <a:spcPts val="480"/>
              </a:spcBef>
              <a:spcAft>
                <a:spcPts val="0"/>
              </a:spcAft>
              <a:buSzPts val="2400"/>
              <a:buNone/>
            </a:pPr>
            <a:r>
              <a:rPr lang="es-PE" sz="1800"/>
              <a:t> </a:t>
            </a:r>
            <a:endParaRPr sz="1800"/>
          </a:p>
          <a:p>
            <a:pPr indent="0" lvl="0" marL="0" rtl="0" algn="just">
              <a:lnSpc>
                <a:spcPct val="100000"/>
              </a:lnSpc>
              <a:spcBef>
                <a:spcPts val="480"/>
              </a:spcBef>
              <a:spcAft>
                <a:spcPts val="0"/>
              </a:spcAft>
              <a:buSzPts val="2400"/>
              <a:buNone/>
            </a:pPr>
            <a:r>
              <a:rPr lang="es-PE" sz="1800"/>
              <a:t>Se aplicaron tres estrategias para la revisión de la literatura:</a:t>
            </a:r>
            <a:endParaRPr sz="1800"/>
          </a:p>
          <a:p>
            <a:pPr indent="0" lvl="0" marL="0" rtl="0" algn="just">
              <a:lnSpc>
                <a:spcPct val="100000"/>
              </a:lnSpc>
              <a:spcBef>
                <a:spcPts val="480"/>
              </a:spcBef>
              <a:spcAft>
                <a:spcPts val="0"/>
              </a:spcAft>
              <a:buSzPts val="2400"/>
              <a:buNone/>
            </a:pPr>
            <a:r>
              <a:t/>
            </a:r>
            <a:endParaRPr sz="1800"/>
          </a:p>
          <a:p>
            <a:pPr indent="-342900" lvl="0" marL="457200" rtl="0" algn="just">
              <a:lnSpc>
                <a:spcPct val="100000"/>
              </a:lnSpc>
              <a:spcBef>
                <a:spcPts val="480"/>
              </a:spcBef>
              <a:spcAft>
                <a:spcPts val="0"/>
              </a:spcAft>
              <a:buSzPts val="1800"/>
              <a:buFont typeface="Open Sans"/>
              <a:buAutoNum type="arabicParenR"/>
            </a:pPr>
            <a:r>
              <a:rPr lang="es-PE" sz="1800"/>
              <a:t>Identificar literatura producida por instituciones de investigación (documentos de trabajo, reportes y avances de investigación).</a:t>
            </a:r>
            <a:endParaRPr sz="1800"/>
          </a:p>
          <a:p>
            <a:pPr indent="-342900" lvl="0" marL="457200" rtl="0" algn="just">
              <a:lnSpc>
                <a:spcPct val="100000"/>
              </a:lnSpc>
              <a:spcBef>
                <a:spcPts val="0"/>
              </a:spcBef>
              <a:spcAft>
                <a:spcPts val="0"/>
              </a:spcAft>
              <a:buSzPts val="1800"/>
              <a:buFont typeface="Open Sans"/>
              <a:buAutoNum type="arabicParenR"/>
            </a:pPr>
            <a:r>
              <a:rPr lang="es-PE" sz="1800"/>
              <a:t>Identificar tesis producidas en los últimos 5 años. Se usaron los repositorios de tesis de universidades nacionales e internacionales mediante el buscador UMI ProQuest.</a:t>
            </a:r>
            <a:endParaRPr sz="1800"/>
          </a:p>
          <a:p>
            <a:pPr indent="-342900" lvl="0" marL="457200" rtl="0" algn="just">
              <a:lnSpc>
                <a:spcPct val="100000"/>
              </a:lnSpc>
              <a:spcBef>
                <a:spcPts val="0"/>
              </a:spcBef>
              <a:spcAft>
                <a:spcPts val="0"/>
              </a:spcAft>
              <a:buSzPts val="1800"/>
              <a:buFont typeface="Open Sans"/>
              <a:buAutoNum type="arabicParenR"/>
            </a:pPr>
            <a:r>
              <a:rPr lang="es-PE" sz="1800"/>
              <a:t>Hacer un barrido profundo mediante el metabuscador Scopus, el cual permite una búsqueda exhaustiva de publicaciones bajo un conjunto de restricciones indicadas en la sintaxis de la plataforma (incluidas en Anexos del texto). </a:t>
            </a:r>
            <a:endParaRPr sz="1800"/>
          </a:p>
          <a:p>
            <a:pPr indent="-228600" lvl="0" marL="457200" rtl="0" algn="just">
              <a:lnSpc>
                <a:spcPct val="100000"/>
              </a:lnSpc>
              <a:spcBef>
                <a:spcPts val="480"/>
              </a:spcBef>
              <a:spcAft>
                <a:spcPts val="0"/>
              </a:spcAft>
              <a:buSzPts val="2400"/>
              <a:buNone/>
            </a:pPr>
            <a:r>
              <a:t/>
            </a:r>
            <a:endParaRPr sz="1800"/>
          </a:p>
          <a:p>
            <a:pPr indent="0" lvl="0" marL="228600" rtl="0" algn="l">
              <a:lnSpc>
                <a:spcPct val="100000"/>
              </a:lnSpc>
              <a:spcBef>
                <a:spcPts val="480"/>
              </a:spcBef>
              <a:spcAft>
                <a:spcPts val="0"/>
              </a:spcAft>
              <a:buClr>
                <a:schemeClr val="dk1"/>
              </a:buClr>
              <a:buSzPts val="2400"/>
              <a:buNone/>
            </a:pPr>
            <a:r>
              <a:t/>
            </a:r>
            <a:endParaRPr sz="2000">
              <a:latin typeface="Arial"/>
              <a:ea typeface="Arial"/>
              <a:cs typeface="Arial"/>
              <a:sym typeface="Arial"/>
            </a:endParaRPr>
          </a:p>
        </p:txBody>
      </p:sp>
      <p:pic>
        <p:nvPicPr>
          <p:cNvPr id="115" name="Google Shape;115;p6"/>
          <p:cNvPicPr preferRelativeResize="0"/>
          <p:nvPr/>
        </p:nvPicPr>
        <p:blipFill rotWithShape="1">
          <a:blip r:embed="rId3">
            <a:alphaModFix/>
          </a:blip>
          <a:srcRect b="0" l="0" r="0" t="0"/>
          <a:stretch/>
        </p:blipFill>
        <p:spPr>
          <a:xfrm>
            <a:off x="8914872" y="1042333"/>
            <a:ext cx="2169067" cy="2169067"/>
          </a:xfrm>
          <a:prstGeom prst="rect">
            <a:avLst/>
          </a:prstGeom>
          <a:noFill/>
          <a:ln>
            <a:noFill/>
          </a:ln>
        </p:spPr>
      </p:pic>
      <p:pic>
        <p:nvPicPr>
          <p:cNvPr id="116" name="Google Shape;116;p6"/>
          <p:cNvPicPr preferRelativeResize="0"/>
          <p:nvPr/>
        </p:nvPicPr>
        <p:blipFill rotWithShape="1">
          <a:blip r:embed="rId4">
            <a:alphaModFix/>
          </a:blip>
          <a:srcRect b="0" l="0" r="0" t="0"/>
          <a:stretch/>
        </p:blipFill>
        <p:spPr>
          <a:xfrm>
            <a:off x="9130616" y="3988261"/>
            <a:ext cx="2478823" cy="223450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3"/>
          <p:cNvSpPr txBox="1"/>
          <p:nvPr>
            <p:ph type="title"/>
          </p:nvPr>
        </p:nvSpPr>
        <p:spPr>
          <a:xfrm>
            <a:off x="1041525" y="288400"/>
            <a:ext cx="10671600" cy="685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D43118"/>
              </a:buClr>
              <a:buSzPts val="1800"/>
              <a:buNone/>
            </a:pPr>
            <a:r>
              <a:rPr lang="es-PE"/>
              <a:t>Resultados: Revisión Sistemática</a:t>
            </a:r>
            <a:endParaRPr/>
          </a:p>
        </p:txBody>
      </p:sp>
      <p:sp>
        <p:nvSpPr>
          <p:cNvPr id="122" name="Google Shape;122;p3"/>
          <p:cNvSpPr txBox="1"/>
          <p:nvPr>
            <p:ph idx="1" type="body"/>
          </p:nvPr>
        </p:nvSpPr>
        <p:spPr>
          <a:xfrm>
            <a:off x="417975" y="1093388"/>
            <a:ext cx="7763100" cy="5090100"/>
          </a:xfrm>
          <a:prstGeom prst="rect">
            <a:avLst/>
          </a:prstGeom>
          <a:noFill/>
          <a:ln>
            <a:noFill/>
          </a:ln>
        </p:spPr>
        <p:txBody>
          <a:bodyPr anchorCtr="0" anchor="t" bIns="45700" lIns="91425" spcFirstLastPara="1" rIns="91425" wrap="square" tIns="45700">
            <a:normAutofit fontScale="77500" lnSpcReduction="20000"/>
          </a:bodyPr>
          <a:lstStyle/>
          <a:p>
            <a:pPr indent="-356286" lvl="0" marL="457200" rtl="0" algn="just">
              <a:lnSpc>
                <a:spcPct val="100000"/>
              </a:lnSpc>
              <a:spcBef>
                <a:spcPts val="480"/>
              </a:spcBef>
              <a:spcAft>
                <a:spcPts val="0"/>
              </a:spcAft>
              <a:buSzPct val="117936"/>
              <a:buChar char="•"/>
            </a:pPr>
            <a:r>
              <a:rPr lang="es-PE" sz="2200"/>
              <a:t>Se obtuvieron 220 publicaciones institucionales, 131 publicaciones de tesis; mientras que Scopus recuperó 60 publicaciones en español y 1247 en inglés. </a:t>
            </a:r>
            <a:endParaRPr sz="2200"/>
          </a:p>
          <a:p>
            <a:pPr indent="0" lvl="0" marL="76200" rtl="0" algn="just">
              <a:lnSpc>
                <a:spcPct val="100000"/>
              </a:lnSpc>
              <a:spcBef>
                <a:spcPts val="480"/>
              </a:spcBef>
              <a:spcAft>
                <a:spcPts val="0"/>
              </a:spcAft>
              <a:buSzPct val="117936"/>
              <a:buNone/>
            </a:pPr>
            <a:r>
              <a:rPr lang="es-PE" sz="2200"/>
              <a:t> </a:t>
            </a:r>
            <a:endParaRPr sz="2200"/>
          </a:p>
          <a:p>
            <a:pPr indent="-356286" lvl="0" marL="457200" rtl="0" algn="just">
              <a:lnSpc>
                <a:spcPct val="100000"/>
              </a:lnSpc>
              <a:spcBef>
                <a:spcPts val="480"/>
              </a:spcBef>
              <a:spcAft>
                <a:spcPts val="0"/>
              </a:spcAft>
              <a:buSzPct val="117935"/>
              <a:buChar char="•"/>
            </a:pPr>
            <a:r>
              <a:rPr lang="es-PE" sz="2200"/>
              <a:t>Sobre el total de </a:t>
            </a:r>
            <a:r>
              <a:rPr b="1" lang="es-PE" sz="2200"/>
              <a:t>1658 publicaciones </a:t>
            </a:r>
            <a:r>
              <a:rPr lang="es-PE" sz="2200"/>
              <a:t>se realizó un proceso de preselección por títulos, autores y resúmenes mediante el software </a:t>
            </a:r>
            <a:r>
              <a:rPr b="1" lang="es-PE" sz="2200"/>
              <a:t>Covidence</a:t>
            </a:r>
            <a:r>
              <a:rPr lang="es-PE" sz="2200"/>
              <a:t>. Se clasificaron los documentos en tres grandes temas</a:t>
            </a:r>
            <a:endParaRPr sz="2200"/>
          </a:p>
          <a:p>
            <a:pPr indent="-336867" lvl="1" marL="914400" rtl="0" algn="just">
              <a:lnSpc>
                <a:spcPct val="100000"/>
              </a:lnSpc>
              <a:spcBef>
                <a:spcPts val="480"/>
              </a:spcBef>
              <a:spcAft>
                <a:spcPts val="0"/>
              </a:spcAft>
              <a:buSzPct val="100000"/>
              <a:buChar char="–"/>
            </a:pPr>
            <a:r>
              <a:rPr lang="es-PE" sz="2200"/>
              <a:t>Pobreza</a:t>
            </a:r>
            <a:endParaRPr sz="2200"/>
          </a:p>
          <a:p>
            <a:pPr indent="-336867" lvl="1" marL="914400" rtl="0" algn="just">
              <a:lnSpc>
                <a:spcPct val="100000"/>
              </a:lnSpc>
              <a:spcBef>
                <a:spcPts val="480"/>
              </a:spcBef>
              <a:spcAft>
                <a:spcPts val="0"/>
              </a:spcAft>
              <a:buSzPct val="100000"/>
              <a:buChar char="–"/>
            </a:pPr>
            <a:r>
              <a:rPr lang="es-PE" sz="2200"/>
              <a:t>Desigualdad y grupos poblacionales </a:t>
            </a:r>
            <a:endParaRPr sz="2200"/>
          </a:p>
          <a:p>
            <a:pPr indent="-336867" lvl="1" marL="914400" rtl="0" algn="just">
              <a:lnSpc>
                <a:spcPct val="100000"/>
              </a:lnSpc>
              <a:spcBef>
                <a:spcPts val="480"/>
              </a:spcBef>
              <a:spcAft>
                <a:spcPts val="0"/>
              </a:spcAft>
              <a:buSzPct val="100000"/>
              <a:buChar char="–"/>
            </a:pPr>
            <a:r>
              <a:rPr lang="es-PE" sz="2200"/>
              <a:t>Tópicos diversos (i.e. salud, cambio climático, etc.)</a:t>
            </a:r>
            <a:endParaRPr sz="2200"/>
          </a:p>
          <a:p>
            <a:pPr indent="0" lvl="0" marL="914400" rtl="0" algn="just">
              <a:lnSpc>
                <a:spcPct val="100000"/>
              </a:lnSpc>
              <a:spcBef>
                <a:spcPts val="480"/>
              </a:spcBef>
              <a:spcAft>
                <a:spcPts val="0"/>
              </a:spcAft>
              <a:buSzPct val="140762"/>
              <a:buNone/>
            </a:pPr>
            <a:r>
              <a:t/>
            </a:r>
            <a:endParaRPr sz="2200"/>
          </a:p>
          <a:p>
            <a:pPr indent="-356286" lvl="0" marL="457200" rtl="0" algn="just">
              <a:lnSpc>
                <a:spcPct val="100000"/>
              </a:lnSpc>
              <a:spcBef>
                <a:spcPts val="480"/>
              </a:spcBef>
              <a:spcAft>
                <a:spcPts val="0"/>
              </a:spcAft>
              <a:buSzPct val="117936"/>
              <a:buChar char="•"/>
            </a:pPr>
            <a:r>
              <a:rPr lang="es-PE" sz="2200"/>
              <a:t>Los principales temas identificados fueron pobreza y crecimiento (12%), programas sociales (14%)  y salud (11%); cada uno como tópico principal de su temática respectiva.  </a:t>
            </a:r>
            <a:endParaRPr sz="2200"/>
          </a:p>
          <a:p>
            <a:pPr indent="-228600" lvl="0" marL="457200" rtl="0" algn="just">
              <a:lnSpc>
                <a:spcPct val="100000"/>
              </a:lnSpc>
              <a:spcBef>
                <a:spcPts val="480"/>
              </a:spcBef>
              <a:spcAft>
                <a:spcPts val="0"/>
              </a:spcAft>
              <a:buSzPct val="117936"/>
              <a:buNone/>
            </a:pPr>
            <a:r>
              <a:t/>
            </a:r>
            <a:endParaRPr sz="2200"/>
          </a:p>
          <a:p>
            <a:pPr indent="-356286" lvl="0" marL="457200" rtl="0" algn="just">
              <a:lnSpc>
                <a:spcPct val="100000"/>
              </a:lnSpc>
              <a:spcBef>
                <a:spcPts val="480"/>
              </a:spcBef>
              <a:spcAft>
                <a:spcPts val="0"/>
              </a:spcAft>
              <a:buSzPct val="117935"/>
              <a:buChar char="•"/>
            </a:pPr>
            <a:r>
              <a:rPr lang="es-PE" sz="2200"/>
              <a:t>Los temas menos investigados fueron aquellos referentes a expansión urbana, inclusión financiera y conectividad (&lt;1%). </a:t>
            </a:r>
            <a:endParaRPr sz="2200"/>
          </a:p>
          <a:p>
            <a:pPr indent="-356286" lvl="0" marL="457200" rtl="0" algn="just">
              <a:lnSpc>
                <a:spcPct val="100000"/>
              </a:lnSpc>
              <a:spcBef>
                <a:spcPts val="480"/>
              </a:spcBef>
              <a:spcAft>
                <a:spcPts val="0"/>
              </a:spcAft>
              <a:buSzPct val="117935"/>
              <a:buChar char="•"/>
            </a:pPr>
            <a:r>
              <a:rPr lang="es-PE" sz="2200"/>
              <a:t>Al categorizar el corpus, el 63% de los documentos fueron artículos de revistas académicas; mientras que 25% corresponde a trabajos de tesis.</a:t>
            </a:r>
            <a:endParaRPr/>
          </a:p>
        </p:txBody>
      </p:sp>
      <p:pic>
        <p:nvPicPr>
          <p:cNvPr id="123" name="Google Shape;123;p3"/>
          <p:cNvPicPr preferRelativeResize="0"/>
          <p:nvPr/>
        </p:nvPicPr>
        <p:blipFill rotWithShape="1">
          <a:blip r:embed="rId3">
            <a:alphaModFix/>
          </a:blip>
          <a:srcRect b="0" l="0" r="0" t="0"/>
          <a:stretch/>
        </p:blipFill>
        <p:spPr>
          <a:xfrm>
            <a:off x="8790038" y="1976591"/>
            <a:ext cx="3323695" cy="332369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graphicFrame>
        <p:nvGraphicFramePr>
          <p:cNvPr id="128" name="Google Shape;128;g6cc2c06f3b_1_0"/>
          <p:cNvGraphicFramePr/>
          <p:nvPr/>
        </p:nvGraphicFramePr>
        <p:xfrm>
          <a:off x="1300771" y="1825090"/>
          <a:ext cx="3000000" cy="3000000"/>
        </p:xfrm>
        <a:graphic>
          <a:graphicData uri="http://schemas.openxmlformats.org/drawingml/2006/table">
            <a:tbl>
              <a:tblPr bandRow="1" firstCol="1" firstRow="1">
                <a:noFill/>
                <a:tableStyleId>{BE454C6E-AB14-442E-9FE8-F31901BF9ECF}</a:tableStyleId>
              </a:tblPr>
              <a:tblGrid>
                <a:gridCol w="4596900"/>
                <a:gridCol w="2481475"/>
                <a:gridCol w="2481475"/>
              </a:tblGrid>
              <a:tr h="744725">
                <a:tc>
                  <a:txBody>
                    <a:bodyPr/>
                    <a:lstStyle/>
                    <a:p>
                      <a:pPr indent="0" lvl="0" marL="0" marR="0" rtl="0" algn="ctr">
                        <a:lnSpc>
                          <a:spcPct val="100000"/>
                        </a:lnSpc>
                        <a:spcBef>
                          <a:spcPts val="0"/>
                        </a:spcBef>
                        <a:spcAft>
                          <a:spcPts val="0"/>
                        </a:spcAft>
                        <a:buClr>
                          <a:srgbClr val="000000"/>
                        </a:buClr>
                        <a:buSzPts val="1600"/>
                        <a:buFont typeface="Arial"/>
                        <a:buNone/>
                      </a:pPr>
                      <a:r>
                        <a:rPr b="1" lang="es-PE" sz="1600" u="none" cap="none" strike="noStrike">
                          <a:latin typeface="Open Sans"/>
                          <a:ea typeface="Open Sans"/>
                          <a:cs typeface="Open Sans"/>
                          <a:sym typeface="Open Sans"/>
                        </a:rPr>
                        <a:t>Tipo de Publicación</a:t>
                      </a:r>
                      <a:endParaRPr b="1" sz="1600" u="none" cap="none" strike="noStrike">
                        <a:latin typeface="Open Sans"/>
                        <a:ea typeface="Open Sans"/>
                        <a:cs typeface="Open Sans"/>
                        <a:sym typeface="Open Sans"/>
                      </a:endParaRPr>
                    </a:p>
                  </a:txBody>
                  <a:tcPr marT="0" marB="0" marR="44450" marL="44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s-PE" sz="1600" u="none" cap="none" strike="noStrike">
                          <a:latin typeface="Open Sans"/>
                          <a:ea typeface="Open Sans"/>
                          <a:cs typeface="Open Sans"/>
                          <a:sym typeface="Open Sans"/>
                        </a:rPr>
                        <a:t>Número de publicaciones</a:t>
                      </a:r>
                      <a:endParaRPr b="1" sz="1600" u="none" cap="none" strike="noStrike">
                        <a:latin typeface="Open Sans"/>
                        <a:ea typeface="Open Sans"/>
                        <a:cs typeface="Open Sans"/>
                        <a:sym typeface="Open Sans"/>
                      </a:endParaRPr>
                    </a:p>
                  </a:txBody>
                  <a:tcPr marT="0" marB="0" marR="44450" marL="44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s-PE" sz="1600" u="none" cap="none" strike="noStrike">
                          <a:latin typeface="Open Sans"/>
                          <a:ea typeface="Open Sans"/>
                          <a:cs typeface="Open Sans"/>
                          <a:sym typeface="Open Sans"/>
                        </a:rPr>
                        <a:t>Porcentaje</a:t>
                      </a:r>
                      <a:endParaRPr b="1" sz="1600" u="none" cap="none" strike="noStrike">
                        <a:latin typeface="Open Sans"/>
                        <a:ea typeface="Open Sans"/>
                        <a:cs typeface="Open Sans"/>
                        <a:sym typeface="Open Sans"/>
                      </a:endParaRPr>
                    </a:p>
                  </a:txBody>
                  <a:tcPr marT="0" marB="0" marR="44450" marL="44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96500">
                <a:tc>
                  <a:txBody>
                    <a:bodyPr/>
                    <a:lstStyle/>
                    <a:p>
                      <a:pPr indent="0" lvl="0" marL="0" marR="0" rtl="0" algn="l">
                        <a:lnSpc>
                          <a:spcPct val="100000"/>
                        </a:lnSpc>
                        <a:spcBef>
                          <a:spcPts val="0"/>
                        </a:spcBef>
                        <a:spcAft>
                          <a:spcPts val="0"/>
                        </a:spcAft>
                        <a:buClr>
                          <a:srgbClr val="000000"/>
                        </a:buClr>
                        <a:buSzPts val="1600"/>
                        <a:buFont typeface="Arial"/>
                        <a:buNone/>
                      </a:pPr>
                      <a:r>
                        <a:rPr lang="es-PE" sz="1600" u="none" cap="none" strike="noStrike">
                          <a:latin typeface="Open Sans"/>
                          <a:ea typeface="Open Sans"/>
                          <a:cs typeface="Open Sans"/>
                          <a:sym typeface="Open Sans"/>
                        </a:rPr>
                        <a:t>Libro</a:t>
                      </a:r>
                      <a:endParaRPr sz="1600" u="none" cap="none" strike="noStrike">
                        <a:latin typeface="Open Sans"/>
                        <a:ea typeface="Open Sans"/>
                        <a:cs typeface="Open Sans"/>
                        <a:sym typeface="Open Sans"/>
                      </a:endParaRPr>
                    </a:p>
                  </a:txBody>
                  <a:tcPr marT="0" marB="0" marR="44450" marL="444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s-PE" sz="1600" u="none" cap="none" strike="noStrike">
                          <a:latin typeface="Open Sans"/>
                          <a:ea typeface="Open Sans"/>
                          <a:cs typeface="Open Sans"/>
                          <a:sym typeface="Open Sans"/>
                        </a:rPr>
                        <a:t>19</a:t>
                      </a:r>
                      <a:endParaRPr sz="1600" u="none" cap="none" strike="noStrike">
                        <a:latin typeface="Open Sans"/>
                        <a:ea typeface="Open Sans"/>
                        <a:cs typeface="Open Sans"/>
                        <a:sym typeface="Open Sans"/>
                      </a:endParaRPr>
                    </a:p>
                  </a:txBody>
                  <a:tcPr marT="0" marB="0" marR="44450" marL="44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s-PE" sz="1600" u="none" cap="none" strike="noStrike">
                          <a:latin typeface="Open Sans"/>
                          <a:ea typeface="Open Sans"/>
                          <a:cs typeface="Open Sans"/>
                          <a:sym typeface="Open Sans"/>
                        </a:rPr>
                        <a:t>3.39</a:t>
                      </a:r>
                      <a:endParaRPr sz="1600" u="none" cap="none" strike="noStrike">
                        <a:latin typeface="Open Sans"/>
                        <a:ea typeface="Open Sans"/>
                        <a:cs typeface="Open Sans"/>
                        <a:sym typeface="Open Sans"/>
                      </a:endParaRPr>
                    </a:p>
                  </a:txBody>
                  <a:tcPr marT="0" marB="0" marR="44450" marL="44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96500">
                <a:tc>
                  <a:txBody>
                    <a:bodyPr/>
                    <a:lstStyle/>
                    <a:p>
                      <a:pPr indent="0" lvl="0" marL="0" marR="0" rtl="0" algn="l">
                        <a:lnSpc>
                          <a:spcPct val="100000"/>
                        </a:lnSpc>
                        <a:spcBef>
                          <a:spcPts val="0"/>
                        </a:spcBef>
                        <a:spcAft>
                          <a:spcPts val="0"/>
                        </a:spcAft>
                        <a:buClr>
                          <a:srgbClr val="000000"/>
                        </a:buClr>
                        <a:buSzPts val="1600"/>
                        <a:buFont typeface="Arial"/>
                        <a:buNone/>
                      </a:pPr>
                      <a:r>
                        <a:rPr lang="es-PE" sz="1600" u="none" cap="none" strike="noStrike">
                          <a:latin typeface="Open Sans"/>
                          <a:ea typeface="Open Sans"/>
                          <a:cs typeface="Open Sans"/>
                          <a:sym typeface="Open Sans"/>
                        </a:rPr>
                        <a:t>Sección de Libro</a:t>
                      </a:r>
                      <a:endParaRPr sz="1600" u="none" cap="none" strike="noStrike">
                        <a:latin typeface="Open Sans"/>
                        <a:ea typeface="Open Sans"/>
                        <a:cs typeface="Open Sans"/>
                        <a:sym typeface="Open Sans"/>
                      </a:endParaRPr>
                    </a:p>
                  </a:txBody>
                  <a:tcPr marT="0" marB="0" marR="44450" marL="444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s-PE" sz="1600" u="none" cap="none" strike="noStrike">
                          <a:latin typeface="Open Sans"/>
                          <a:ea typeface="Open Sans"/>
                          <a:cs typeface="Open Sans"/>
                          <a:sym typeface="Open Sans"/>
                        </a:rPr>
                        <a:t>11</a:t>
                      </a:r>
                      <a:endParaRPr sz="1600" u="none" cap="none" strike="noStrike">
                        <a:latin typeface="Open Sans"/>
                        <a:ea typeface="Open Sans"/>
                        <a:cs typeface="Open Sans"/>
                        <a:sym typeface="Open Sans"/>
                      </a:endParaRPr>
                    </a:p>
                  </a:txBody>
                  <a:tcPr marT="0" marB="0" marR="44450" marL="44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s-PE" sz="1600" u="none" cap="none" strike="noStrike">
                          <a:latin typeface="Open Sans"/>
                          <a:ea typeface="Open Sans"/>
                          <a:cs typeface="Open Sans"/>
                          <a:sym typeface="Open Sans"/>
                        </a:rPr>
                        <a:t>1.96</a:t>
                      </a:r>
                      <a:endParaRPr sz="1600" u="none" cap="none" strike="noStrike">
                        <a:latin typeface="Open Sans"/>
                        <a:ea typeface="Open Sans"/>
                        <a:cs typeface="Open Sans"/>
                        <a:sym typeface="Open Sans"/>
                      </a:endParaRPr>
                    </a:p>
                  </a:txBody>
                  <a:tcPr marT="0" marB="0" marR="44450" marL="44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96500">
                <a:tc>
                  <a:txBody>
                    <a:bodyPr/>
                    <a:lstStyle/>
                    <a:p>
                      <a:pPr indent="0" lvl="0" marL="0" marR="0" rtl="0" algn="l">
                        <a:lnSpc>
                          <a:spcPct val="100000"/>
                        </a:lnSpc>
                        <a:spcBef>
                          <a:spcPts val="0"/>
                        </a:spcBef>
                        <a:spcAft>
                          <a:spcPts val="0"/>
                        </a:spcAft>
                        <a:buClr>
                          <a:srgbClr val="000000"/>
                        </a:buClr>
                        <a:buSzPts val="1600"/>
                        <a:buFont typeface="Arial"/>
                        <a:buNone/>
                      </a:pPr>
                      <a:r>
                        <a:rPr lang="es-PE" sz="1600" u="none" cap="none" strike="noStrike">
                          <a:latin typeface="Open Sans"/>
                          <a:ea typeface="Open Sans"/>
                          <a:cs typeface="Open Sans"/>
                          <a:sym typeface="Open Sans"/>
                        </a:rPr>
                        <a:t>Paper de Conferencia</a:t>
                      </a:r>
                      <a:endParaRPr sz="1600" u="none" cap="none" strike="noStrike">
                        <a:latin typeface="Open Sans"/>
                        <a:ea typeface="Open Sans"/>
                        <a:cs typeface="Open Sans"/>
                        <a:sym typeface="Open Sans"/>
                      </a:endParaRPr>
                    </a:p>
                  </a:txBody>
                  <a:tcPr marT="0" marB="0" marR="44450" marL="444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s-PE" sz="1600" u="none" cap="none" strike="noStrike">
                          <a:latin typeface="Open Sans"/>
                          <a:ea typeface="Open Sans"/>
                          <a:cs typeface="Open Sans"/>
                          <a:sym typeface="Open Sans"/>
                        </a:rPr>
                        <a:t>2</a:t>
                      </a:r>
                      <a:endParaRPr sz="1600" u="none" cap="none" strike="noStrike">
                        <a:latin typeface="Open Sans"/>
                        <a:ea typeface="Open Sans"/>
                        <a:cs typeface="Open Sans"/>
                        <a:sym typeface="Open Sans"/>
                      </a:endParaRPr>
                    </a:p>
                  </a:txBody>
                  <a:tcPr marT="0" marB="0" marR="44450" marL="44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s-PE" sz="1600" u="none" cap="none" strike="noStrike">
                          <a:latin typeface="Open Sans"/>
                          <a:ea typeface="Open Sans"/>
                          <a:cs typeface="Open Sans"/>
                          <a:sym typeface="Open Sans"/>
                        </a:rPr>
                        <a:t>0.36</a:t>
                      </a:r>
                      <a:endParaRPr sz="1600" u="none" cap="none" strike="noStrike">
                        <a:latin typeface="Open Sans"/>
                        <a:ea typeface="Open Sans"/>
                        <a:cs typeface="Open Sans"/>
                        <a:sym typeface="Open Sans"/>
                      </a:endParaRPr>
                    </a:p>
                  </a:txBody>
                  <a:tcPr marT="0" marB="0" marR="44450" marL="44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96500">
                <a:tc>
                  <a:txBody>
                    <a:bodyPr/>
                    <a:lstStyle/>
                    <a:p>
                      <a:pPr indent="0" lvl="0" marL="0" marR="0" rtl="0" algn="l">
                        <a:lnSpc>
                          <a:spcPct val="100000"/>
                        </a:lnSpc>
                        <a:spcBef>
                          <a:spcPts val="0"/>
                        </a:spcBef>
                        <a:spcAft>
                          <a:spcPts val="0"/>
                        </a:spcAft>
                        <a:buClr>
                          <a:srgbClr val="000000"/>
                        </a:buClr>
                        <a:buSzPts val="1600"/>
                        <a:buFont typeface="Arial"/>
                        <a:buNone/>
                      </a:pPr>
                      <a:r>
                        <a:rPr lang="es-PE" sz="1600" u="none" cap="none" strike="noStrike">
                          <a:latin typeface="Open Sans"/>
                          <a:ea typeface="Open Sans"/>
                          <a:cs typeface="Open Sans"/>
                          <a:sym typeface="Open Sans"/>
                        </a:rPr>
                        <a:t>Artículo de Revista</a:t>
                      </a:r>
                      <a:endParaRPr sz="1600" u="none" cap="none" strike="noStrike">
                        <a:latin typeface="Open Sans"/>
                        <a:ea typeface="Open Sans"/>
                        <a:cs typeface="Open Sans"/>
                        <a:sym typeface="Open Sans"/>
                      </a:endParaRPr>
                    </a:p>
                  </a:txBody>
                  <a:tcPr marT="0" marB="0" marR="44450" marL="444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s-PE" sz="1600" u="none" cap="none" strike="noStrike">
                          <a:latin typeface="Open Sans"/>
                          <a:ea typeface="Open Sans"/>
                          <a:cs typeface="Open Sans"/>
                          <a:sym typeface="Open Sans"/>
                        </a:rPr>
                        <a:t>353</a:t>
                      </a:r>
                      <a:endParaRPr sz="1600" u="none" cap="none" strike="noStrike">
                        <a:latin typeface="Open Sans"/>
                        <a:ea typeface="Open Sans"/>
                        <a:cs typeface="Open Sans"/>
                        <a:sym typeface="Open Sans"/>
                      </a:endParaRPr>
                    </a:p>
                  </a:txBody>
                  <a:tcPr marT="0" marB="0" marR="44450" marL="44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s-PE" sz="1600" u="none" cap="none" strike="noStrike">
                          <a:latin typeface="Open Sans"/>
                          <a:ea typeface="Open Sans"/>
                          <a:cs typeface="Open Sans"/>
                          <a:sym typeface="Open Sans"/>
                        </a:rPr>
                        <a:t>63.04</a:t>
                      </a:r>
                      <a:endParaRPr sz="1600" u="none" cap="none" strike="noStrike">
                        <a:latin typeface="Open Sans"/>
                        <a:ea typeface="Open Sans"/>
                        <a:cs typeface="Open Sans"/>
                        <a:sym typeface="Open Sans"/>
                      </a:endParaRPr>
                    </a:p>
                  </a:txBody>
                  <a:tcPr marT="0" marB="0" marR="44450" marL="44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96500">
                <a:tc>
                  <a:txBody>
                    <a:bodyPr/>
                    <a:lstStyle/>
                    <a:p>
                      <a:pPr indent="0" lvl="0" marL="0" marR="0" rtl="0" algn="l">
                        <a:lnSpc>
                          <a:spcPct val="100000"/>
                        </a:lnSpc>
                        <a:spcBef>
                          <a:spcPts val="0"/>
                        </a:spcBef>
                        <a:spcAft>
                          <a:spcPts val="0"/>
                        </a:spcAft>
                        <a:buClr>
                          <a:srgbClr val="000000"/>
                        </a:buClr>
                        <a:buSzPts val="1600"/>
                        <a:buFont typeface="Arial"/>
                        <a:buNone/>
                      </a:pPr>
                      <a:r>
                        <a:rPr lang="es-PE" sz="1600" u="none" cap="none" strike="noStrike">
                          <a:latin typeface="Open Sans"/>
                          <a:ea typeface="Open Sans"/>
                          <a:cs typeface="Open Sans"/>
                          <a:sym typeface="Open Sans"/>
                        </a:rPr>
                        <a:t>Reporte</a:t>
                      </a:r>
                      <a:endParaRPr sz="1600" u="none" cap="none" strike="noStrike">
                        <a:latin typeface="Open Sans"/>
                        <a:ea typeface="Open Sans"/>
                        <a:cs typeface="Open Sans"/>
                        <a:sym typeface="Open Sans"/>
                      </a:endParaRPr>
                    </a:p>
                  </a:txBody>
                  <a:tcPr marT="0" marB="0" marR="44450" marL="444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s-PE" sz="1600" u="none" cap="none" strike="noStrike">
                          <a:latin typeface="Open Sans"/>
                          <a:ea typeface="Open Sans"/>
                          <a:cs typeface="Open Sans"/>
                          <a:sym typeface="Open Sans"/>
                        </a:rPr>
                        <a:t>36</a:t>
                      </a:r>
                      <a:endParaRPr sz="1600" u="none" cap="none" strike="noStrike">
                        <a:latin typeface="Open Sans"/>
                        <a:ea typeface="Open Sans"/>
                        <a:cs typeface="Open Sans"/>
                        <a:sym typeface="Open Sans"/>
                      </a:endParaRPr>
                    </a:p>
                  </a:txBody>
                  <a:tcPr marT="0" marB="0" marR="44450" marL="44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s-PE" sz="1600" u="none" cap="none" strike="noStrike">
                          <a:latin typeface="Open Sans"/>
                          <a:ea typeface="Open Sans"/>
                          <a:cs typeface="Open Sans"/>
                          <a:sym typeface="Open Sans"/>
                        </a:rPr>
                        <a:t>6.43</a:t>
                      </a:r>
                      <a:endParaRPr sz="1600" u="none" cap="none" strike="noStrike">
                        <a:latin typeface="Open Sans"/>
                        <a:ea typeface="Open Sans"/>
                        <a:cs typeface="Open Sans"/>
                        <a:sym typeface="Open Sans"/>
                      </a:endParaRPr>
                    </a:p>
                  </a:txBody>
                  <a:tcPr marT="0" marB="0" marR="44450" marL="44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27500">
                <a:tc>
                  <a:txBody>
                    <a:bodyPr/>
                    <a:lstStyle/>
                    <a:p>
                      <a:pPr indent="0" lvl="0" marL="0" marR="0" rtl="0" algn="l">
                        <a:lnSpc>
                          <a:spcPct val="100000"/>
                        </a:lnSpc>
                        <a:spcBef>
                          <a:spcPts val="0"/>
                        </a:spcBef>
                        <a:spcAft>
                          <a:spcPts val="0"/>
                        </a:spcAft>
                        <a:buClr>
                          <a:srgbClr val="000000"/>
                        </a:buClr>
                        <a:buSzPts val="1600"/>
                        <a:buFont typeface="Arial"/>
                        <a:buNone/>
                      </a:pPr>
                      <a:r>
                        <a:rPr lang="es-PE" sz="1600" u="none" cap="none" strike="noStrike">
                          <a:latin typeface="Open Sans"/>
                          <a:ea typeface="Open Sans"/>
                          <a:cs typeface="Open Sans"/>
                          <a:sym typeface="Open Sans"/>
                        </a:rPr>
                        <a:t>Tesis</a:t>
                      </a:r>
                      <a:endParaRPr sz="1600" u="none" cap="none" strike="noStrike">
                        <a:latin typeface="Open Sans"/>
                        <a:ea typeface="Open Sans"/>
                        <a:cs typeface="Open Sans"/>
                        <a:sym typeface="Open Sans"/>
                      </a:endParaRPr>
                    </a:p>
                  </a:txBody>
                  <a:tcPr marT="0" marB="0" marR="44450" marL="444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s-PE" sz="1600" u="none" cap="none" strike="noStrike">
                          <a:latin typeface="Open Sans"/>
                          <a:ea typeface="Open Sans"/>
                          <a:cs typeface="Open Sans"/>
                          <a:sym typeface="Open Sans"/>
                        </a:rPr>
                        <a:t>139</a:t>
                      </a:r>
                      <a:endParaRPr sz="1600" u="none" cap="none" strike="noStrike">
                        <a:latin typeface="Open Sans"/>
                        <a:ea typeface="Open Sans"/>
                        <a:cs typeface="Open Sans"/>
                        <a:sym typeface="Open Sans"/>
                      </a:endParaRPr>
                    </a:p>
                  </a:txBody>
                  <a:tcPr marT="0" marB="0" marR="44450" marL="44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s-PE" sz="1600" u="none" cap="none" strike="noStrike">
                          <a:latin typeface="Open Sans"/>
                          <a:ea typeface="Open Sans"/>
                          <a:cs typeface="Open Sans"/>
                          <a:sym typeface="Open Sans"/>
                        </a:rPr>
                        <a:t>24.82</a:t>
                      </a:r>
                      <a:endParaRPr sz="1600" u="none" cap="none" strike="noStrike">
                        <a:latin typeface="Open Sans"/>
                        <a:ea typeface="Open Sans"/>
                        <a:cs typeface="Open Sans"/>
                        <a:sym typeface="Open Sans"/>
                      </a:endParaRPr>
                    </a:p>
                  </a:txBody>
                  <a:tcPr marT="0" marB="0" marR="44450" marL="44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27500">
                <a:tc>
                  <a:txBody>
                    <a:bodyPr/>
                    <a:lstStyle/>
                    <a:p>
                      <a:pPr indent="0" lvl="0" marL="0" marR="0" rtl="0" algn="l">
                        <a:lnSpc>
                          <a:spcPct val="100000"/>
                        </a:lnSpc>
                        <a:spcBef>
                          <a:spcPts val="0"/>
                        </a:spcBef>
                        <a:spcAft>
                          <a:spcPts val="0"/>
                        </a:spcAft>
                        <a:buClr>
                          <a:srgbClr val="000000"/>
                        </a:buClr>
                        <a:buSzPts val="1600"/>
                        <a:buFont typeface="Arial"/>
                        <a:buNone/>
                      </a:pPr>
                      <a:r>
                        <a:rPr b="1" lang="es-PE" sz="1600" u="none" cap="none" strike="noStrike">
                          <a:latin typeface="Open Sans"/>
                          <a:ea typeface="Open Sans"/>
                          <a:cs typeface="Open Sans"/>
                          <a:sym typeface="Open Sans"/>
                        </a:rPr>
                        <a:t>Total</a:t>
                      </a:r>
                      <a:endParaRPr b="1" sz="1600" u="none" cap="none" strike="noStrike">
                        <a:latin typeface="Open Sans"/>
                        <a:ea typeface="Open Sans"/>
                        <a:cs typeface="Open Sans"/>
                        <a:sym typeface="Open Sans"/>
                      </a:endParaRPr>
                    </a:p>
                  </a:txBody>
                  <a:tcPr marT="0" marB="0" marR="44450" marL="444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s-PE" sz="1600" u="none" cap="none" strike="noStrike">
                          <a:latin typeface="Open Sans"/>
                          <a:ea typeface="Open Sans"/>
                          <a:cs typeface="Open Sans"/>
                          <a:sym typeface="Open Sans"/>
                        </a:rPr>
                        <a:t>560</a:t>
                      </a:r>
                      <a:endParaRPr sz="1600" u="none" cap="none" strike="noStrike">
                        <a:latin typeface="Open Sans"/>
                        <a:ea typeface="Open Sans"/>
                        <a:cs typeface="Open Sans"/>
                        <a:sym typeface="Open Sans"/>
                      </a:endParaRPr>
                    </a:p>
                  </a:txBody>
                  <a:tcPr marT="0" marB="0" marR="44450" marL="44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Open Sans"/>
                        <a:ea typeface="Open Sans"/>
                        <a:cs typeface="Open Sans"/>
                        <a:sym typeface="Open Sans"/>
                      </a:endParaRPr>
                    </a:p>
                  </a:txBody>
                  <a:tcPr marT="0" marB="0" marR="44450" marL="444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29" name="Google Shape;129;g6cc2c06f3b_1_0"/>
          <p:cNvSpPr/>
          <p:nvPr/>
        </p:nvSpPr>
        <p:spPr>
          <a:xfrm>
            <a:off x="1059450" y="1308050"/>
            <a:ext cx="10042500" cy="440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s-PE" sz="2000" u="none" cap="none" strike="noStrike">
                <a:solidFill>
                  <a:srgbClr val="000000"/>
                </a:solidFill>
                <a:latin typeface="Open Sans"/>
                <a:ea typeface="Open Sans"/>
                <a:cs typeface="Open Sans"/>
                <a:sym typeface="Open Sans"/>
              </a:rPr>
              <a:t>Tabla 1. Distribución de publicaciones de acuerdo con el tipo de documento</a:t>
            </a:r>
            <a:endParaRPr b="1" i="0" sz="2000" u="none" cap="none" strike="noStrike">
              <a:solidFill>
                <a:srgbClr val="000000"/>
              </a:solidFill>
              <a:latin typeface="Open Sans"/>
              <a:ea typeface="Open Sans"/>
              <a:cs typeface="Open Sans"/>
              <a:sym typeface="Open Sans"/>
            </a:endParaRPr>
          </a:p>
        </p:txBody>
      </p:sp>
      <p:sp>
        <p:nvSpPr>
          <p:cNvPr id="130" name="Google Shape;130;g6cc2c06f3b_1_0"/>
          <p:cNvSpPr txBox="1"/>
          <p:nvPr/>
        </p:nvSpPr>
        <p:spPr>
          <a:xfrm>
            <a:off x="2018925" y="320450"/>
            <a:ext cx="8636700" cy="831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D43118"/>
              </a:buClr>
              <a:buSzPts val="1800"/>
              <a:buFont typeface="Arial"/>
              <a:buNone/>
            </a:pPr>
            <a:r>
              <a:rPr b="1" i="0" lang="es-PE" sz="2800" u="none" cap="none" strike="noStrike">
                <a:solidFill>
                  <a:srgbClr val="D43118"/>
                </a:solidFill>
                <a:latin typeface="Open Sans"/>
                <a:ea typeface="Open Sans"/>
                <a:cs typeface="Open Sans"/>
                <a:sym typeface="Open Sans"/>
              </a:rPr>
              <a:t>Resultados: Revisión Sistemática</a:t>
            </a:r>
            <a:endParaRPr b="1" i="0" sz="2800" u="none" cap="none" strike="noStrike">
              <a:solidFill>
                <a:srgbClr val="D43118"/>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g6cc2c06f3b_1_19"/>
          <p:cNvSpPr txBox="1"/>
          <p:nvPr>
            <p:ph type="title"/>
          </p:nvPr>
        </p:nvSpPr>
        <p:spPr>
          <a:xfrm>
            <a:off x="2387475" y="448625"/>
            <a:ext cx="6217200" cy="576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D43118"/>
              </a:buClr>
              <a:buSzPts val="1800"/>
              <a:buNone/>
            </a:pPr>
            <a:r>
              <a:rPr lang="es-PE"/>
              <a:t>Tendencias identificadas</a:t>
            </a:r>
            <a:endParaRPr/>
          </a:p>
        </p:txBody>
      </p:sp>
      <p:sp>
        <p:nvSpPr>
          <p:cNvPr id="136" name="Google Shape;136;g6cc2c06f3b_1_19"/>
          <p:cNvSpPr txBox="1"/>
          <p:nvPr>
            <p:ph idx="1" type="body"/>
          </p:nvPr>
        </p:nvSpPr>
        <p:spPr>
          <a:xfrm>
            <a:off x="416600" y="1496850"/>
            <a:ext cx="8604600" cy="4609800"/>
          </a:xfrm>
          <a:prstGeom prst="rect">
            <a:avLst/>
          </a:prstGeom>
          <a:noFill/>
          <a:ln>
            <a:noFill/>
          </a:ln>
        </p:spPr>
        <p:txBody>
          <a:bodyPr anchorCtr="0" anchor="t" bIns="45700" lIns="91425" spcFirstLastPara="1" rIns="91425" wrap="square" tIns="45700">
            <a:noAutofit/>
          </a:bodyPr>
          <a:lstStyle/>
          <a:p>
            <a:pPr indent="-361950" lvl="0" marL="457200" rtl="0" algn="just">
              <a:lnSpc>
                <a:spcPct val="100000"/>
              </a:lnSpc>
              <a:spcBef>
                <a:spcPts val="480"/>
              </a:spcBef>
              <a:spcAft>
                <a:spcPts val="0"/>
              </a:spcAft>
              <a:buSzPts val="2100"/>
              <a:buChar char="•"/>
            </a:pPr>
            <a:r>
              <a:rPr lang="es-PE" sz="2100"/>
              <a:t>Condición de pobreza. Sobre este tópico, se encontró un consenso generalizado sobre la relación entre episodios de pobreza y el limitado acceso a los servicios de salud. </a:t>
            </a:r>
            <a:endParaRPr sz="2100"/>
          </a:p>
          <a:p>
            <a:pPr indent="0" lvl="0" marL="457200" rtl="0" algn="just">
              <a:lnSpc>
                <a:spcPct val="100000"/>
              </a:lnSpc>
              <a:spcBef>
                <a:spcPts val="480"/>
              </a:spcBef>
              <a:spcAft>
                <a:spcPts val="0"/>
              </a:spcAft>
              <a:buSzPts val="2400"/>
              <a:buNone/>
            </a:pPr>
            <a:r>
              <a:t/>
            </a:r>
            <a:endParaRPr sz="2100"/>
          </a:p>
          <a:p>
            <a:pPr indent="-361950" lvl="0" marL="457200" rtl="0" algn="just">
              <a:lnSpc>
                <a:spcPct val="100000"/>
              </a:lnSpc>
              <a:spcBef>
                <a:spcPts val="480"/>
              </a:spcBef>
              <a:spcAft>
                <a:spcPts val="0"/>
              </a:spcAft>
              <a:buSzPts val="2100"/>
              <a:buChar char="•"/>
            </a:pPr>
            <a:r>
              <a:rPr lang="es-PE" sz="2100"/>
              <a:t>Educación y desigualdades. Énfasis en brechas vinculadas a género, etnicidad y ruralidad. </a:t>
            </a:r>
            <a:endParaRPr sz="2100"/>
          </a:p>
          <a:p>
            <a:pPr indent="0" lvl="0" marL="457200" rtl="0" algn="just">
              <a:lnSpc>
                <a:spcPct val="100000"/>
              </a:lnSpc>
              <a:spcBef>
                <a:spcPts val="480"/>
              </a:spcBef>
              <a:spcAft>
                <a:spcPts val="0"/>
              </a:spcAft>
              <a:buSzPts val="2400"/>
              <a:buNone/>
            </a:pPr>
            <a:r>
              <a:t/>
            </a:r>
            <a:endParaRPr sz="2100"/>
          </a:p>
          <a:p>
            <a:pPr indent="-361950" lvl="0" marL="457200" rtl="0" algn="just">
              <a:lnSpc>
                <a:spcPct val="100000"/>
              </a:lnSpc>
              <a:spcBef>
                <a:spcPts val="480"/>
              </a:spcBef>
              <a:spcAft>
                <a:spcPts val="0"/>
              </a:spcAft>
              <a:buSzPts val="2100"/>
              <a:buChar char="•"/>
            </a:pPr>
            <a:r>
              <a:rPr lang="es-PE" sz="2100"/>
              <a:t>Seguridad alimentaria. Énfasis en participación en programas de asistencia alimentaria por población vulnerable.</a:t>
            </a:r>
            <a:endParaRPr sz="2100"/>
          </a:p>
          <a:p>
            <a:pPr indent="0" lvl="0" marL="457200" rtl="0" algn="just">
              <a:lnSpc>
                <a:spcPct val="100000"/>
              </a:lnSpc>
              <a:spcBef>
                <a:spcPts val="480"/>
              </a:spcBef>
              <a:spcAft>
                <a:spcPts val="0"/>
              </a:spcAft>
              <a:buSzPts val="2400"/>
              <a:buNone/>
            </a:pPr>
            <a:r>
              <a:t/>
            </a:r>
            <a:endParaRPr sz="2100"/>
          </a:p>
          <a:p>
            <a:pPr indent="-361950" lvl="0" marL="457200" rtl="0" algn="just">
              <a:lnSpc>
                <a:spcPct val="100000"/>
              </a:lnSpc>
              <a:spcBef>
                <a:spcPts val="480"/>
              </a:spcBef>
              <a:spcAft>
                <a:spcPts val="0"/>
              </a:spcAft>
              <a:buSzPts val="2100"/>
              <a:buChar char="•"/>
            </a:pPr>
            <a:r>
              <a:rPr lang="es-PE" sz="2100"/>
              <a:t>COVID-19: consenso respecto a la necesidad de intervenciones coordinadas entre las esferas de economía y salud para atenuar las consecuencias del virus. </a:t>
            </a:r>
            <a:endParaRPr sz="2100"/>
          </a:p>
          <a:p>
            <a:pPr indent="0" lvl="0" marL="0" rtl="0" algn="just">
              <a:lnSpc>
                <a:spcPct val="100000"/>
              </a:lnSpc>
              <a:spcBef>
                <a:spcPts val="480"/>
              </a:spcBef>
              <a:spcAft>
                <a:spcPts val="0"/>
              </a:spcAft>
              <a:buSzPts val="2400"/>
              <a:buNone/>
            </a:pPr>
            <a:r>
              <a:t/>
            </a:r>
            <a:endParaRPr sz="2100"/>
          </a:p>
        </p:txBody>
      </p:sp>
      <p:pic>
        <p:nvPicPr>
          <p:cNvPr id="137" name="Google Shape;137;g6cc2c06f3b_1_19"/>
          <p:cNvPicPr preferRelativeResize="0"/>
          <p:nvPr/>
        </p:nvPicPr>
        <p:blipFill rotWithShape="1">
          <a:blip r:embed="rId3">
            <a:alphaModFix/>
          </a:blip>
          <a:srcRect b="0" l="0" r="0" t="0"/>
          <a:stretch/>
        </p:blipFill>
        <p:spPr>
          <a:xfrm>
            <a:off x="9415067" y="3760607"/>
            <a:ext cx="2437037" cy="2437037"/>
          </a:xfrm>
          <a:prstGeom prst="rect">
            <a:avLst/>
          </a:prstGeom>
          <a:noFill/>
          <a:ln>
            <a:noFill/>
          </a:ln>
        </p:spPr>
      </p:pic>
      <p:pic>
        <p:nvPicPr>
          <p:cNvPr id="138" name="Google Shape;138;g6cc2c06f3b_1_19"/>
          <p:cNvPicPr preferRelativeResize="0"/>
          <p:nvPr/>
        </p:nvPicPr>
        <p:blipFill rotWithShape="1">
          <a:blip r:embed="rId4">
            <a:alphaModFix/>
          </a:blip>
          <a:srcRect b="0" l="0" r="0" t="0"/>
          <a:stretch/>
        </p:blipFill>
        <p:spPr>
          <a:xfrm>
            <a:off x="9724102" y="1496844"/>
            <a:ext cx="1818969" cy="181896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8"/>
          <p:cNvSpPr txBox="1"/>
          <p:nvPr>
            <p:ph idx="1" type="body"/>
          </p:nvPr>
        </p:nvSpPr>
        <p:spPr>
          <a:xfrm>
            <a:off x="304450" y="1153675"/>
            <a:ext cx="7844100" cy="5050500"/>
          </a:xfrm>
          <a:prstGeom prst="rect">
            <a:avLst/>
          </a:prstGeom>
          <a:noFill/>
          <a:ln>
            <a:noFill/>
          </a:ln>
        </p:spPr>
        <p:txBody>
          <a:bodyPr anchorCtr="0" anchor="t" bIns="45700" lIns="91425" spcFirstLastPara="1" rIns="91425" wrap="square" tIns="45700">
            <a:normAutofit lnSpcReduction="20000"/>
          </a:bodyPr>
          <a:lstStyle/>
          <a:p>
            <a:pPr indent="0" lvl="0" marL="0" rtl="0" algn="just">
              <a:lnSpc>
                <a:spcPct val="100000"/>
              </a:lnSpc>
              <a:spcBef>
                <a:spcPts val="480"/>
              </a:spcBef>
              <a:spcAft>
                <a:spcPts val="0"/>
              </a:spcAft>
              <a:buSzPts val="2400"/>
              <a:buNone/>
            </a:pPr>
            <a:br>
              <a:rPr lang="es-PE" sz="2000"/>
            </a:br>
            <a:endParaRPr sz="2000"/>
          </a:p>
          <a:p>
            <a:pPr indent="-355600" lvl="0" marL="457200" rtl="0" algn="just">
              <a:lnSpc>
                <a:spcPct val="100000"/>
              </a:lnSpc>
              <a:spcBef>
                <a:spcPts val="480"/>
              </a:spcBef>
              <a:spcAft>
                <a:spcPts val="0"/>
              </a:spcAft>
              <a:buSzPts val="2000"/>
              <a:buChar char="•"/>
            </a:pPr>
            <a:r>
              <a:rPr lang="es-PE" sz="2000"/>
              <a:t>De manera complementaria, se realizó una exploración cuantitativa del corpus </a:t>
            </a:r>
            <a:endParaRPr sz="2000"/>
          </a:p>
          <a:p>
            <a:pPr indent="0" lvl="0" marL="457200" rtl="0" algn="just">
              <a:lnSpc>
                <a:spcPct val="100000"/>
              </a:lnSpc>
              <a:spcBef>
                <a:spcPts val="480"/>
              </a:spcBef>
              <a:spcAft>
                <a:spcPts val="0"/>
              </a:spcAft>
              <a:buSzPts val="2400"/>
              <a:buNone/>
            </a:pPr>
            <a:r>
              <a:t/>
            </a:r>
            <a:endParaRPr sz="2000"/>
          </a:p>
          <a:p>
            <a:pPr indent="-393356" lvl="0" marL="457200" rtl="0" algn="just">
              <a:lnSpc>
                <a:spcPct val="100000"/>
              </a:lnSpc>
              <a:spcBef>
                <a:spcPts val="480"/>
              </a:spcBef>
              <a:spcAft>
                <a:spcPts val="0"/>
              </a:spcAft>
              <a:buSzPts val="2595"/>
              <a:buChar char="•"/>
            </a:pPr>
            <a:r>
              <a:rPr lang="es-PE" sz="2000"/>
              <a:t>Los resultados de la búsqueda, se sistematizaron en una base de datos tabulada a nivel de documento con sus características. </a:t>
            </a:r>
            <a:endParaRPr sz="2000"/>
          </a:p>
          <a:p>
            <a:pPr indent="-393356" lvl="0" marL="457200" rtl="0" algn="just">
              <a:lnSpc>
                <a:spcPct val="100000"/>
              </a:lnSpc>
              <a:spcBef>
                <a:spcPts val="480"/>
              </a:spcBef>
              <a:spcAft>
                <a:spcPts val="0"/>
              </a:spcAft>
              <a:buSzPts val="2595"/>
              <a:buChar char="•"/>
            </a:pPr>
            <a:r>
              <a:rPr lang="es-PE" sz="2000"/>
              <a:t>A partir de estos campos, se construyó una nueva variable compuesta de la concatenación del título y resumen de cada documento</a:t>
            </a:r>
            <a:r>
              <a:rPr lang="es-PE" sz="2200"/>
              <a:t>. </a:t>
            </a:r>
            <a:endParaRPr sz="2200"/>
          </a:p>
          <a:p>
            <a:pPr indent="0" lvl="0" marL="457200" rtl="0" algn="just">
              <a:lnSpc>
                <a:spcPct val="100000"/>
              </a:lnSpc>
              <a:spcBef>
                <a:spcPts val="480"/>
              </a:spcBef>
              <a:spcAft>
                <a:spcPts val="0"/>
              </a:spcAft>
              <a:buSzPts val="2400"/>
              <a:buNone/>
            </a:pPr>
            <a:r>
              <a:t/>
            </a:r>
            <a:endParaRPr sz="2000"/>
          </a:p>
          <a:p>
            <a:pPr indent="-355600" lvl="0" marL="457200" rtl="0" algn="just">
              <a:lnSpc>
                <a:spcPct val="100000"/>
              </a:lnSpc>
              <a:spcBef>
                <a:spcPts val="480"/>
              </a:spcBef>
              <a:spcAft>
                <a:spcPts val="0"/>
              </a:spcAft>
              <a:buSzPts val="2000"/>
              <a:buChar char="•"/>
            </a:pPr>
            <a:r>
              <a:rPr lang="es-PE" sz="2000"/>
              <a:t>Se utilizaron técnicas de procesamiento de lenguaje natural (NLP) aplicada a dicho </a:t>
            </a:r>
            <a:r>
              <a:rPr i="1" lang="es-PE" sz="2000"/>
              <a:t>string </a:t>
            </a:r>
            <a:r>
              <a:rPr lang="es-PE" sz="2000"/>
              <a:t>(texto)</a:t>
            </a:r>
            <a:br>
              <a:rPr lang="es-PE" sz="2000"/>
            </a:br>
            <a:endParaRPr sz="2000"/>
          </a:p>
          <a:p>
            <a:pPr indent="-228600" lvl="0" marL="457200" rtl="0" algn="l">
              <a:lnSpc>
                <a:spcPct val="100000"/>
              </a:lnSpc>
              <a:spcBef>
                <a:spcPts val="480"/>
              </a:spcBef>
              <a:spcAft>
                <a:spcPts val="0"/>
              </a:spcAft>
              <a:buClr>
                <a:schemeClr val="dk1"/>
              </a:buClr>
              <a:buSzPts val="2595"/>
              <a:buNone/>
            </a:pPr>
            <a:r>
              <a:t/>
            </a:r>
            <a:endParaRPr/>
          </a:p>
          <a:p>
            <a:pPr indent="-228600" lvl="0" marL="457200" rtl="0" algn="l">
              <a:lnSpc>
                <a:spcPct val="100000"/>
              </a:lnSpc>
              <a:spcBef>
                <a:spcPts val="480"/>
              </a:spcBef>
              <a:spcAft>
                <a:spcPts val="0"/>
              </a:spcAft>
              <a:buClr>
                <a:schemeClr val="dk1"/>
              </a:buClr>
              <a:buSzPts val="2595"/>
              <a:buNone/>
            </a:pPr>
            <a:r>
              <a:t/>
            </a:r>
            <a:endParaRPr/>
          </a:p>
        </p:txBody>
      </p:sp>
      <p:pic>
        <p:nvPicPr>
          <p:cNvPr id="144" name="Google Shape;144;p8"/>
          <p:cNvPicPr preferRelativeResize="0"/>
          <p:nvPr/>
        </p:nvPicPr>
        <p:blipFill rotWithShape="1">
          <a:blip r:embed="rId3">
            <a:alphaModFix/>
          </a:blip>
          <a:srcRect b="0" l="0" r="0" t="0"/>
          <a:stretch/>
        </p:blipFill>
        <p:spPr>
          <a:xfrm>
            <a:off x="9276589" y="1949789"/>
            <a:ext cx="2708933" cy="2708933"/>
          </a:xfrm>
          <a:prstGeom prst="rect">
            <a:avLst/>
          </a:prstGeom>
          <a:noFill/>
          <a:ln>
            <a:noFill/>
          </a:ln>
        </p:spPr>
      </p:pic>
      <p:sp>
        <p:nvSpPr>
          <p:cNvPr id="145" name="Google Shape;145;p8"/>
          <p:cNvSpPr txBox="1"/>
          <p:nvPr/>
        </p:nvSpPr>
        <p:spPr>
          <a:xfrm>
            <a:off x="3044450" y="384550"/>
            <a:ext cx="71463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1" i="0" lang="es-PE" sz="2800" u="none" cap="none" strike="noStrike">
                <a:solidFill>
                  <a:srgbClr val="D43118"/>
                </a:solidFill>
                <a:latin typeface="Open Sans"/>
                <a:ea typeface="Open Sans"/>
                <a:cs typeface="Open Sans"/>
                <a:sym typeface="Open Sans"/>
              </a:rPr>
              <a:t>2. Análisis cuantitativo del texto</a:t>
            </a:r>
            <a:endParaRPr b="0" i="0" sz="1400" u="none" cap="none" strike="noStrike">
              <a:solidFill>
                <a:srgbClr val="000000"/>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f72ab71c4f_2_66"/>
          <p:cNvSpPr txBox="1"/>
          <p:nvPr/>
        </p:nvSpPr>
        <p:spPr>
          <a:xfrm>
            <a:off x="3044450" y="384550"/>
            <a:ext cx="71463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1" i="0" lang="es-PE" sz="2800" u="none" cap="none" strike="noStrike">
                <a:solidFill>
                  <a:srgbClr val="D43118"/>
                </a:solidFill>
                <a:latin typeface="Open Sans"/>
                <a:ea typeface="Open Sans"/>
                <a:cs typeface="Open Sans"/>
                <a:sym typeface="Open Sans"/>
              </a:rPr>
              <a:t>Procesamiento de Lenguaje Natural </a:t>
            </a:r>
            <a:endParaRPr b="0" i="0" sz="1400" u="none" cap="none" strike="noStrike">
              <a:solidFill>
                <a:srgbClr val="000000"/>
              </a:solidFill>
              <a:latin typeface="Open Sans"/>
              <a:ea typeface="Open Sans"/>
              <a:cs typeface="Open Sans"/>
              <a:sym typeface="Open Sans"/>
            </a:endParaRPr>
          </a:p>
        </p:txBody>
      </p:sp>
      <p:graphicFrame>
        <p:nvGraphicFramePr>
          <p:cNvPr id="151" name="Google Shape;151;gf72ab71c4f_2_66"/>
          <p:cNvGraphicFramePr/>
          <p:nvPr/>
        </p:nvGraphicFramePr>
        <p:xfrm>
          <a:off x="4455513" y="3073850"/>
          <a:ext cx="3000000" cy="3000000"/>
        </p:xfrm>
        <a:graphic>
          <a:graphicData uri="http://schemas.openxmlformats.org/drawingml/2006/table">
            <a:tbl>
              <a:tblPr bandRow="1">
                <a:noFill/>
                <a:tableStyleId>{5B4FD510-87B8-4950-ABAE-05B4874AC11B}</a:tableStyleId>
              </a:tblPr>
              <a:tblGrid>
                <a:gridCol w="1141850"/>
                <a:gridCol w="6004450"/>
              </a:tblGrid>
              <a:tr h="569900">
                <a:tc>
                  <a:txBody>
                    <a:bodyPr/>
                    <a:lstStyle/>
                    <a:p>
                      <a:pPr indent="0" lvl="0" marL="0" marR="0" rtl="0" algn="l">
                        <a:lnSpc>
                          <a:spcPct val="100000"/>
                        </a:lnSpc>
                        <a:spcBef>
                          <a:spcPts val="0"/>
                        </a:spcBef>
                        <a:spcAft>
                          <a:spcPts val="0"/>
                        </a:spcAft>
                        <a:buClr>
                          <a:srgbClr val="000000"/>
                        </a:buClr>
                        <a:buSzPts val="1100"/>
                        <a:buFont typeface="Arial"/>
                        <a:buNone/>
                      </a:pPr>
                      <a:r>
                        <a:rPr b="1" lang="es-PE" sz="1100" u="none" cap="none" strike="noStrike">
                          <a:latin typeface="Open Sans"/>
                          <a:ea typeface="Open Sans"/>
                          <a:cs typeface="Open Sans"/>
                          <a:sym typeface="Open Sans"/>
                        </a:rPr>
                        <a:t>Original</a:t>
                      </a:r>
                      <a:endParaRPr b="1" sz="1100" u="none" cap="none" strike="noStrike">
                        <a:latin typeface="Open Sans"/>
                        <a:ea typeface="Open Sans"/>
                        <a:cs typeface="Open Sans"/>
                        <a:sym typeface="Open Sans"/>
                      </a:endParaRPr>
                    </a:p>
                  </a:txBody>
                  <a:tcPr marT="0" marB="0" marR="68575" marL="68575" anchor="ctr">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PE" sz="1100" u="none" cap="none" strike="noStrike">
                          <a:latin typeface="Open Sans"/>
                          <a:ea typeface="Open Sans"/>
                          <a:cs typeface="Open Sans"/>
                          <a:sym typeface="Open Sans"/>
                        </a:rPr>
                        <a:t>Venciendo la adversidad: trayectorias educativas de estudiantes pobres en zonas rurales del Perú</a:t>
                      </a:r>
                      <a:endParaRPr sz="1100" u="none" cap="none" strike="noStrike">
                        <a:latin typeface="Open Sans"/>
                        <a:ea typeface="Open Sans"/>
                        <a:cs typeface="Open Sans"/>
                        <a:sym typeface="Open Sans"/>
                      </a:endParaRPr>
                    </a:p>
                  </a:txBody>
                  <a:tcPr marT="0" marB="0" marR="68575" marL="68575" anchor="ctr">
                    <a:lnL cap="flat" cmpd="sng" w="9525">
                      <a:solidFill>
                        <a:srgbClr val="000000"/>
                      </a:solidFill>
                      <a:prstDash val="solid"/>
                      <a:round/>
                      <a:headEnd len="sm" w="sm" type="none"/>
                      <a:tailEnd len="sm" w="sm" type="none"/>
                    </a:lnL>
                    <a:solidFill>
                      <a:schemeClr val="lt1"/>
                    </a:solidFill>
                  </a:tcPr>
                </a:tc>
              </a:tr>
              <a:tr h="543875">
                <a:tc>
                  <a:txBody>
                    <a:bodyPr/>
                    <a:lstStyle/>
                    <a:p>
                      <a:pPr indent="0" lvl="0" marL="0" marR="0" rtl="0" algn="l">
                        <a:lnSpc>
                          <a:spcPct val="100000"/>
                        </a:lnSpc>
                        <a:spcBef>
                          <a:spcPts val="0"/>
                        </a:spcBef>
                        <a:spcAft>
                          <a:spcPts val="0"/>
                        </a:spcAft>
                        <a:buClr>
                          <a:srgbClr val="000000"/>
                        </a:buClr>
                        <a:buSzPts val="1100"/>
                        <a:buFont typeface="Arial"/>
                        <a:buNone/>
                      </a:pPr>
                      <a:r>
                        <a:rPr b="1" lang="es-PE" sz="1100" u="none" cap="none" strike="noStrike">
                          <a:latin typeface="Open Sans"/>
                          <a:ea typeface="Open Sans"/>
                          <a:cs typeface="Open Sans"/>
                          <a:sym typeface="Open Sans"/>
                        </a:rPr>
                        <a:t>Traducción</a:t>
                      </a:r>
                      <a:endParaRPr b="1" sz="1100" u="none" cap="none" strike="noStrike">
                        <a:latin typeface="Open Sans"/>
                        <a:ea typeface="Open Sans"/>
                        <a:cs typeface="Open Sans"/>
                        <a:sym typeface="Open Sans"/>
                      </a:endParaRPr>
                    </a:p>
                  </a:txBody>
                  <a:tcPr marT="0" marB="0" marR="68575" marL="68575" anchor="ctr">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PE" sz="1100" u="none" cap="none" strike="noStrike">
                          <a:latin typeface="Open Sans"/>
                          <a:ea typeface="Open Sans"/>
                          <a:cs typeface="Open Sans"/>
                          <a:sym typeface="Open Sans"/>
                        </a:rPr>
                        <a:t>Overcoming adversity: educational trajectories of poor students in rural areas of Peru</a:t>
                      </a:r>
                      <a:endParaRPr sz="1100" u="none" cap="none" strike="noStrike">
                        <a:latin typeface="Open Sans"/>
                        <a:ea typeface="Open Sans"/>
                        <a:cs typeface="Open Sans"/>
                        <a:sym typeface="Open Sans"/>
                      </a:endParaRPr>
                    </a:p>
                  </a:txBody>
                  <a:tcPr marT="0" marB="0" marR="68575" marL="68575" anchor="ctr">
                    <a:lnL cap="flat" cmpd="sng" w="9525">
                      <a:solidFill>
                        <a:srgbClr val="000000"/>
                      </a:solidFill>
                      <a:prstDash val="solid"/>
                      <a:round/>
                      <a:headEnd len="sm" w="sm" type="none"/>
                      <a:tailEnd len="sm" w="sm" type="none"/>
                    </a:lnL>
                    <a:solidFill>
                      <a:schemeClr val="lt1"/>
                    </a:solidFill>
                  </a:tcPr>
                </a:tc>
              </a:tr>
              <a:tr h="531900">
                <a:tc>
                  <a:txBody>
                    <a:bodyPr/>
                    <a:lstStyle/>
                    <a:p>
                      <a:pPr indent="0" lvl="0" marL="0" marR="0" rtl="0" algn="l">
                        <a:lnSpc>
                          <a:spcPct val="100000"/>
                        </a:lnSpc>
                        <a:spcBef>
                          <a:spcPts val="0"/>
                        </a:spcBef>
                        <a:spcAft>
                          <a:spcPts val="0"/>
                        </a:spcAft>
                        <a:buClr>
                          <a:srgbClr val="000000"/>
                        </a:buClr>
                        <a:buSzPts val="1100"/>
                        <a:buFont typeface="Arial"/>
                        <a:buNone/>
                      </a:pPr>
                      <a:r>
                        <a:rPr b="1" lang="es-PE" sz="1100" u="none" cap="none" strike="noStrike">
                          <a:latin typeface="Open Sans"/>
                          <a:ea typeface="Open Sans"/>
                          <a:cs typeface="Open Sans"/>
                          <a:sym typeface="Open Sans"/>
                        </a:rPr>
                        <a:t>Puntuación</a:t>
                      </a:r>
                      <a:endParaRPr b="1" sz="1100" u="none" cap="none" strike="noStrike">
                        <a:latin typeface="Open Sans"/>
                        <a:ea typeface="Open Sans"/>
                        <a:cs typeface="Open Sans"/>
                        <a:sym typeface="Open Sans"/>
                      </a:endParaRPr>
                    </a:p>
                  </a:txBody>
                  <a:tcPr marT="0" marB="0" marR="68575" marL="68575" anchor="ctr">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PE" sz="1100" u="none" cap="none" strike="noStrike">
                          <a:latin typeface="Open Sans"/>
                          <a:ea typeface="Open Sans"/>
                          <a:cs typeface="Open Sans"/>
                          <a:sym typeface="Open Sans"/>
                        </a:rPr>
                        <a:t>Overcoming adversity educational trajectories of poor students in rural areas of Peru</a:t>
                      </a:r>
                      <a:endParaRPr sz="1100" u="none" cap="none" strike="noStrike">
                        <a:latin typeface="Open Sans"/>
                        <a:ea typeface="Open Sans"/>
                        <a:cs typeface="Open Sans"/>
                        <a:sym typeface="Open Sans"/>
                      </a:endParaRPr>
                    </a:p>
                  </a:txBody>
                  <a:tcPr marT="0" marB="0" marR="68575" marL="68575" anchor="ctr">
                    <a:lnL cap="flat" cmpd="sng" w="9525">
                      <a:solidFill>
                        <a:srgbClr val="000000"/>
                      </a:solidFill>
                      <a:prstDash val="solid"/>
                      <a:round/>
                      <a:headEnd len="sm" w="sm" type="none"/>
                      <a:tailEnd len="sm" w="sm" type="none"/>
                    </a:lnL>
                    <a:solidFill>
                      <a:schemeClr val="lt1"/>
                    </a:solidFill>
                  </a:tcPr>
                </a:tc>
              </a:tr>
              <a:tr h="543875">
                <a:tc>
                  <a:txBody>
                    <a:bodyPr/>
                    <a:lstStyle/>
                    <a:p>
                      <a:pPr indent="0" lvl="0" marL="0" marR="0" rtl="0" algn="l">
                        <a:lnSpc>
                          <a:spcPct val="100000"/>
                        </a:lnSpc>
                        <a:spcBef>
                          <a:spcPts val="0"/>
                        </a:spcBef>
                        <a:spcAft>
                          <a:spcPts val="0"/>
                        </a:spcAft>
                        <a:buClr>
                          <a:srgbClr val="000000"/>
                        </a:buClr>
                        <a:buSzPts val="1100"/>
                        <a:buFont typeface="Arial"/>
                        <a:buNone/>
                      </a:pPr>
                      <a:r>
                        <a:rPr b="1" lang="es-PE" sz="1100" u="none" cap="none" strike="noStrike">
                          <a:latin typeface="Open Sans"/>
                          <a:ea typeface="Open Sans"/>
                          <a:cs typeface="Open Sans"/>
                          <a:sym typeface="Open Sans"/>
                        </a:rPr>
                        <a:t>Minúsculas </a:t>
                      </a:r>
                      <a:endParaRPr b="1" sz="1100" u="none" cap="none" strike="noStrike">
                        <a:latin typeface="Open Sans"/>
                        <a:ea typeface="Open Sans"/>
                        <a:cs typeface="Open Sans"/>
                        <a:sym typeface="Open Sans"/>
                      </a:endParaRPr>
                    </a:p>
                  </a:txBody>
                  <a:tcPr marT="0" marB="0" marR="68575" marL="68575" anchor="ctr">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PE" sz="1100" u="none" cap="none" strike="noStrike">
                          <a:latin typeface="Open Sans"/>
                          <a:ea typeface="Open Sans"/>
                          <a:cs typeface="Open Sans"/>
                          <a:sym typeface="Open Sans"/>
                        </a:rPr>
                        <a:t>overcoming adversity educational trajectories of poor students in rural areas of peru</a:t>
                      </a:r>
                      <a:endParaRPr sz="1100" u="none" cap="none" strike="noStrike">
                        <a:latin typeface="Open Sans"/>
                        <a:ea typeface="Open Sans"/>
                        <a:cs typeface="Open Sans"/>
                        <a:sym typeface="Open Sans"/>
                      </a:endParaRPr>
                    </a:p>
                  </a:txBody>
                  <a:tcPr marT="0" marB="0" marR="68575" marL="68575" anchor="ctr">
                    <a:lnL cap="flat" cmpd="sng" w="9525">
                      <a:solidFill>
                        <a:srgbClr val="000000"/>
                      </a:solidFill>
                      <a:prstDash val="solid"/>
                      <a:round/>
                      <a:headEnd len="sm" w="sm" type="none"/>
                      <a:tailEnd len="sm" w="sm" type="none"/>
                    </a:lnL>
                    <a:solidFill>
                      <a:schemeClr val="lt1"/>
                    </a:solidFill>
                  </a:tcPr>
                </a:tc>
              </a:tr>
              <a:tr h="543875">
                <a:tc>
                  <a:txBody>
                    <a:bodyPr/>
                    <a:lstStyle/>
                    <a:p>
                      <a:pPr indent="0" lvl="0" marL="0" marR="0" rtl="0" algn="l">
                        <a:lnSpc>
                          <a:spcPct val="100000"/>
                        </a:lnSpc>
                        <a:spcBef>
                          <a:spcPts val="0"/>
                        </a:spcBef>
                        <a:spcAft>
                          <a:spcPts val="0"/>
                        </a:spcAft>
                        <a:buClr>
                          <a:srgbClr val="000000"/>
                        </a:buClr>
                        <a:buSzPts val="1100"/>
                        <a:buFont typeface="Arial"/>
                        <a:buNone/>
                      </a:pPr>
                      <a:r>
                        <a:rPr b="1" lang="es-PE" sz="1100" u="none" cap="none" strike="noStrike">
                          <a:latin typeface="Open Sans"/>
                          <a:ea typeface="Open Sans"/>
                          <a:cs typeface="Open Sans"/>
                          <a:sym typeface="Open Sans"/>
                        </a:rPr>
                        <a:t>Stopwords</a:t>
                      </a:r>
                      <a:endParaRPr b="1" sz="1100" u="none" cap="none" strike="noStrike">
                        <a:latin typeface="Open Sans"/>
                        <a:ea typeface="Open Sans"/>
                        <a:cs typeface="Open Sans"/>
                        <a:sym typeface="Open Sans"/>
                      </a:endParaRPr>
                    </a:p>
                  </a:txBody>
                  <a:tcPr marT="0" marB="0" marR="68575" marL="68575" anchor="ctr">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PE" sz="1100" u="none" cap="none" strike="noStrike">
                          <a:latin typeface="Open Sans"/>
                          <a:ea typeface="Open Sans"/>
                          <a:cs typeface="Open Sans"/>
                          <a:sym typeface="Open Sans"/>
                        </a:rPr>
                        <a:t>overcoming adversity educational trajectories poor students rural areas peru</a:t>
                      </a:r>
                      <a:endParaRPr sz="1100" u="none" cap="none" strike="noStrike">
                        <a:latin typeface="Open Sans"/>
                        <a:ea typeface="Open Sans"/>
                        <a:cs typeface="Open Sans"/>
                        <a:sym typeface="Open Sans"/>
                      </a:endParaRPr>
                    </a:p>
                  </a:txBody>
                  <a:tcPr marT="0" marB="0" marR="68575" marL="68575" anchor="ctr">
                    <a:lnL cap="flat" cmpd="sng" w="9525">
                      <a:solidFill>
                        <a:srgbClr val="000000"/>
                      </a:solidFill>
                      <a:prstDash val="solid"/>
                      <a:round/>
                      <a:headEnd len="sm" w="sm" type="none"/>
                      <a:tailEnd len="sm" w="sm" type="none"/>
                    </a:lnL>
                    <a:solidFill>
                      <a:schemeClr val="lt1"/>
                    </a:solidFill>
                  </a:tcPr>
                </a:tc>
              </a:tr>
              <a:tr h="543875">
                <a:tc>
                  <a:txBody>
                    <a:bodyPr/>
                    <a:lstStyle/>
                    <a:p>
                      <a:pPr indent="0" lvl="0" marL="0" marR="0" rtl="0" algn="l">
                        <a:lnSpc>
                          <a:spcPct val="100000"/>
                        </a:lnSpc>
                        <a:spcBef>
                          <a:spcPts val="0"/>
                        </a:spcBef>
                        <a:spcAft>
                          <a:spcPts val="0"/>
                        </a:spcAft>
                        <a:buClr>
                          <a:srgbClr val="000000"/>
                        </a:buClr>
                        <a:buSzPts val="1100"/>
                        <a:buFont typeface="Arial"/>
                        <a:buNone/>
                      </a:pPr>
                      <a:r>
                        <a:rPr b="1" lang="es-PE" sz="1100" u="none" cap="none" strike="noStrike">
                          <a:latin typeface="Open Sans"/>
                          <a:ea typeface="Open Sans"/>
                          <a:cs typeface="Open Sans"/>
                          <a:sym typeface="Open Sans"/>
                        </a:rPr>
                        <a:t>Lematización</a:t>
                      </a:r>
                      <a:endParaRPr b="1" sz="1100" u="none" cap="none" strike="noStrike">
                        <a:latin typeface="Open Sans"/>
                        <a:ea typeface="Open Sans"/>
                        <a:cs typeface="Open Sans"/>
                        <a:sym typeface="Open Sans"/>
                      </a:endParaRPr>
                    </a:p>
                  </a:txBody>
                  <a:tcPr marT="0" marB="0" marR="68575" marL="68575" anchor="ctr">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PE" sz="1100" u="none" cap="none" strike="noStrike">
                          <a:latin typeface="Open Sans"/>
                          <a:ea typeface="Open Sans"/>
                          <a:cs typeface="Open Sans"/>
                          <a:sym typeface="Open Sans"/>
                        </a:rPr>
                        <a:t>[overcoming, adversity, educational, trajectory, poor, student, rural, area, peru]</a:t>
                      </a:r>
                      <a:endParaRPr sz="1100" u="none" cap="none" strike="noStrike">
                        <a:latin typeface="Open Sans"/>
                        <a:ea typeface="Open Sans"/>
                        <a:cs typeface="Open Sans"/>
                        <a:sym typeface="Open Sans"/>
                      </a:endParaRPr>
                    </a:p>
                  </a:txBody>
                  <a:tcPr marT="0" marB="0" marR="68575" marL="68575" anchor="ctr">
                    <a:lnL cap="flat" cmpd="sng" w="9525">
                      <a:solidFill>
                        <a:srgbClr val="000000"/>
                      </a:solidFill>
                      <a:prstDash val="solid"/>
                      <a:round/>
                      <a:headEnd len="sm" w="sm" type="none"/>
                      <a:tailEnd len="sm" w="sm" type="none"/>
                    </a:lnL>
                    <a:solidFill>
                      <a:schemeClr val="lt1"/>
                    </a:solidFill>
                  </a:tcPr>
                </a:tc>
              </a:tr>
            </a:tbl>
          </a:graphicData>
        </a:graphic>
      </p:graphicFrame>
      <p:sp>
        <p:nvSpPr>
          <p:cNvPr id="152" name="Google Shape;152;gf72ab71c4f_2_66"/>
          <p:cNvSpPr txBox="1"/>
          <p:nvPr>
            <p:ph idx="1" type="body"/>
          </p:nvPr>
        </p:nvSpPr>
        <p:spPr>
          <a:xfrm>
            <a:off x="304450" y="1153675"/>
            <a:ext cx="11376600" cy="4288500"/>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480"/>
              </a:spcBef>
              <a:spcAft>
                <a:spcPts val="0"/>
              </a:spcAft>
              <a:buSzPts val="2400"/>
              <a:buNone/>
            </a:pPr>
            <a:r>
              <a:rPr b="1" i="1" lang="es-PE" sz="2000"/>
              <a:t>Preprocesamiento </a:t>
            </a:r>
            <a:endParaRPr b="1" i="1" sz="2000"/>
          </a:p>
          <a:p>
            <a:pPr indent="-336550" lvl="0" marL="914400" rtl="0" algn="just">
              <a:lnSpc>
                <a:spcPct val="100000"/>
              </a:lnSpc>
              <a:spcBef>
                <a:spcPts val="0"/>
              </a:spcBef>
              <a:spcAft>
                <a:spcPts val="0"/>
              </a:spcAft>
              <a:buSzPts val="1700"/>
              <a:buAutoNum type="arabicPeriod"/>
            </a:pPr>
            <a:r>
              <a:rPr lang="es-PE" sz="1800">
                <a:latin typeface="Arial Narrow"/>
                <a:ea typeface="Arial Narrow"/>
                <a:cs typeface="Arial Narrow"/>
                <a:sym typeface="Arial Narrow"/>
              </a:rPr>
              <a:t>Traducción de todas las observaciones al inglés mediante el traductor de Google </a:t>
            </a:r>
            <a:endParaRPr sz="1800">
              <a:latin typeface="Arial Narrow"/>
              <a:ea typeface="Arial Narrow"/>
              <a:cs typeface="Arial Narrow"/>
              <a:sym typeface="Arial Narrow"/>
            </a:endParaRPr>
          </a:p>
          <a:p>
            <a:pPr indent="-336550" lvl="0" marL="914400" rtl="0" algn="just">
              <a:lnSpc>
                <a:spcPct val="100000"/>
              </a:lnSpc>
              <a:spcBef>
                <a:spcPts val="0"/>
              </a:spcBef>
              <a:spcAft>
                <a:spcPts val="0"/>
              </a:spcAft>
              <a:buSzPts val="1700"/>
              <a:buAutoNum type="arabicPeriod"/>
            </a:pPr>
            <a:r>
              <a:rPr lang="es-PE" sz="1800">
                <a:latin typeface="Arial Narrow"/>
                <a:ea typeface="Arial Narrow"/>
                <a:cs typeface="Arial Narrow"/>
                <a:sym typeface="Arial Narrow"/>
              </a:rPr>
              <a:t>Conversión a minúsculas </a:t>
            </a:r>
            <a:endParaRPr sz="1800">
              <a:latin typeface="Arial Narrow"/>
              <a:ea typeface="Arial Narrow"/>
              <a:cs typeface="Arial Narrow"/>
              <a:sym typeface="Arial Narrow"/>
            </a:endParaRPr>
          </a:p>
          <a:p>
            <a:pPr indent="-336550" lvl="0" marL="914400" rtl="0" algn="just">
              <a:lnSpc>
                <a:spcPct val="100000"/>
              </a:lnSpc>
              <a:spcBef>
                <a:spcPts val="0"/>
              </a:spcBef>
              <a:spcAft>
                <a:spcPts val="0"/>
              </a:spcAft>
              <a:buSzPts val="1700"/>
              <a:buAutoNum type="arabicPeriod"/>
            </a:pPr>
            <a:r>
              <a:rPr lang="es-PE" sz="1800">
                <a:latin typeface="Arial Narrow"/>
                <a:ea typeface="Arial Narrow"/>
                <a:cs typeface="Arial Narrow"/>
                <a:sym typeface="Arial Narrow"/>
              </a:rPr>
              <a:t>Eliminar caracteres de puntuación (i.e. puntos, comas, etc.). </a:t>
            </a:r>
            <a:endParaRPr sz="1800">
              <a:latin typeface="Arial Narrow"/>
              <a:ea typeface="Arial Narrow"/>
              <a:cs typeface="Arial Narrow"/>
              <a:sym typeface="Arial Narrow"/>
            </a:endParaRPr>
          </a:p>
          <a:p>
            <a:pPr indent="-336550" lvl="0" marL="914400" rtl="0" algn="just">
              <a:lnSpc>
                <a:spcPct val="100000"/>
              </a:lnSpc>
              <a:spcBef>
                <a:spcPts val="0"/>
              </a:spcBef>
              <a:spcAft>
                <a:spcPts val="0"/>
              </a:spcAft>
              <a:buSzPts val="1700"/>
              <a:buAutoNum type="arabicPeriod"/>
            </a:pPr>
            <a:r>
              <a:rPr lang="es-PE" sz="1800">
                <a:latin typeface="Arial Narrow"/>
                <a:ea typeface="Arial Narrow"/>
                <a:cs typeface="Arial Narrow"/>
                <a:sym typeface="Arial Narrow"/>
              </a:rPr>
              <a:t>Eliminar </a:t>
            </a:r>
            <a:r>
              <a:rPr i="1" lang="es-PE" sz="1800">
                <a:latin typeface="Arial Narrow"/>
                <a:ea typeface="Arial Narrow"/>
                <a:cs typeface="Arial Narrow"/>
                <a:sym typeface="Arial Narrow"/>
              </a:rPr>
              <a:t>stopwords: </a:t>
            </a:r>
            <a:r>
              <a:rPr lang="es-PE" sz="1800">
                <a:latin typeface="Arial Narrow"/>
                <a:ea typeface="Arial Narrow"/>
                <a:cs typeface="Arial Narrow"/>
                <a:sym typeface="Arial Narrow"/>
              </a:rPr>
              <a:t>las palabras de uso recurrente que no comprenden aporte semántico (conectores, artículos, etc) </a:t>
            </a:r>
            <a:endParaRPr sz="1800">
              <a:latin typeface="Arial Narrow"/>
              <a:ea typeface="Arial Narrow"/>
              <a:cs typeface="Arial Narrow"/>
              <a:sym typeface="Arial Narrow"/>
            </a:endParaRPr>
          </a:p>
          <a:p>
            <a:pPr indent="-336550" lvl="0" marL="914400" rtl="0" algn="just">
              <a:lnSpc>
                <a:spcPct val="100000"/>
              </a:lnSpc>
              <a:spcBef>
                <a:spcPts val="0"/>
              </a:spcBef>
              <a:spcAft>
                <a:spcPts val="0"/>
              </a:spcAft>
              <a:buSzPts val="1700"/>
              <a:buAutoNum type="arabicPeriod"/>
            </a:pPr>
            <a:r>
              <a:rPr lang="es-PE" sz="1800">
                <a:latin typeface="Arial Narrow"/>
                <a:ea typeface="Arial Narrow"/>
                <a:cs typeface="Arial Narrow"/>
                <a:sym typeface="Arial Narrow"/>
              </a:rPr>
              <a:t>Lematización: transformación de palabras a su raíz </a:t>
            </a:r>
            <a:endParaRPr sz="3000"/>
          </a:p>
        </p:txBody>
      </p:sp>
      <p:sp>
        <p:nvSpPr>
          <p:cNvPr id="153" name="Google Shape;153;gf72ab71c4f_2_66"/>
          <p:cNvSpPr/>
          <p:nvPr/>
        </p:nvSpPr>
        <p:spPr>
          <a:xfrm>
            <a:off x="507475" y="3943525"/>
            <a:ext cx="3436200" cy="1827000"/>
          </a:xfrm>
          <a:prstGeom prst="right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gf72ab71c4f_2_66"/>
          <p:cNvSpPr txBox="1"/>
          <p:nvPr/>
        </p:nvSpPr>
        <p:spPr>
          <a:xfrm>
            <a:off x="507475" y="4549225"/>
            <a:ext cx="30684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PE" sz="1400" u="none" cap="none" strike="noStrike">
                <a:solidFill>
                  <a:srgbClr val="000000"/>
                </a:solidFill>
                <a:latin typeface="Open Sans"/>
                <a:ea typeface="Open Sans"/>
                <a:cs typeface="Open Sans"/>
                <a:sym typeface="Open Sans"/>
              </a:rPr>
              <a:t>Ejemplo de procesamiento de una observación en la base de datos</a:t>
            </a:r>
            <a:endParaRPr b="0" i="0" sz="1400" u="none" cap="none" strike="noStrike">
              <a:solidFill>
                <a:srgbClr val="000000"/>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2014-02-07T00:34:07Z</dcterms:created>
  <dc:creator>USER</dc:creator>
</cp:coreProperties>
</file>